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4.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5.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6.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7.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8.xml" ContentType="application/vnd.openxmlformats-officedocument.themeOverr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9.xml" ContentType="application/vnd.openxmlformats-officedocument.themeOverr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sldIdLst>
    <p:sldId id="256" r:id="rId2"/>
    <p:sldId id="257" r:id="rId3"/>
    <p:sldId id="258" r:id="rId4"/>
    <p:sldId id="259" r:id="rId5"/>
    <p:sldId id="270" r:id="rId6"/>
    <p:sldId id="261" r:id="rId7"/>
    <p:sldId id="260"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2" autoAdjust="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2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package" Target="../embeddings/Microsoft_Excel_Worksheet23.xlsx"/></Relationships>
</file>

<file path=ppt/charts/_rels/chart14.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4.xml"/><Relationship Id="rId1" Type="http://schemas.microsoft.com/office/2011/relationships/chartStyle" Target="style14.xml"/><Relationship Id="rId4" Type="http://schemas.openxmlformats.org/officeDocument/2006/relationships/package" Target="../embeddings/Microsoft_Excel_Worksheet25.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4.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6.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7.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10.xlsx"/></Relationships>
</file>

<file path=ppt/charts/_rels/chart7.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13.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1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Top 10 Districts of Domestic visitors</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'1a'!$B$1</c:f>
              <c:strCache>
                <c:ptCount val="1"/>
                <c:pt idx="0">
                  <c:v>visitors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25400" h="12700"/>
            </a:sp3d>
          </c:spPr>
          <c:invertIfNegative val="0"/>
          <c:cat>
            <c:strRef>
              <c:f>'1a'!$A$2:$A$11</c:f>
              <c:strCache>
                <c:ptCount val="10"/>
                <c:pt idx="0">
                  <c:v>Hyderabad</c:v>
                </c:pt>
                <c:pt idx="1">
                  <c:v>Rajanna Sircilla </c:v>
                </c:pt>
                <c:pt idx="2">
                  <c:v>Warangal (Urban)</c:v>
                </c:pt>
                <c:pt idx="3">
                  <c:v>Yadadri Bhongir</c:v>
                </c:pt>
                <c:pt idx="4">
                  <c:v>Bhadradri Kothagudem </c:v>
                </c:pt>
                <c:pt idx="5">
                  <c:v>Medak </c:v>
                </c:pt>
                <c:pt idx="6">
                  <c:v>Jayashankar Bhoopalpally</c:v>
                </c:pt>
                <c:pt idx="7">
                  <c:v>Mahbubnagar</c:v>
                </c:pt>
                <c:pt idx="8">
                  <c:v>Nirmal</c:v>
                </c:pt>
                <c:pt idx="9">
                  <c:v>Jagtial </c:v>
                </c:pt>
              </c:strCache>
            </c:strRef>
          </c:cat>
          <c:val>
            <c:numRef>
              <c:f>'1a'!$B$2:$B$11</c:f>
              <c:numCache>
                <c:formatCode>General</c:formatCode>
                <c:ptCount val="10"/>
                <c:pt idx="0">
                  <c:v>83900960</c:v>
                </c:pt>
                <c:pt idx="1">
                  <c:v>41763276</c:v>
                </c:pt>
                <c:pt idx="2">
                  <c:v>30726603</c:v>
                </c:pt>
                <c:pt idx="3">
                  <c:v>26893080</c:v>
                </c:pt>
                <c:pt idx="4">
                  <c:v>21600962</c:v>
                </c:pt>
                <c:pt idx="5">
                  <c:v>20542639</c:v>
                </c:pt>
                <c:pt idx="6">
                  <c:v>19632865</c:v>
                </c:pt>
                <c:pt idx="7">
                  <c:v>17180118</c:v>
                </c:pt>
                <c:pt idx="8">
                  <c:v>13315796</c:v>
                </c:pt>
                <c:pt idx="9">
                  <c:v>11303514</c:v>
                </c:pt>
              </c:numCache>
            </c:numRef>
          </c:val>
          <c:extLst>
            <c:ext xmlns:c16="http://schemas.microsoft.com/office/drawing/2014/chart" uri="{C3380CC4-5D6E-409C-BE32-E72D297353CC}">
              <c16:uniqueId val="{00000000-C1FF-4D29-8E51-40DDE4A13F28}"/>
            </c:ext>
          </c:extLst>
        </c:ser>
        <c:dLbls>
          <c:showLegendKey val="0"/>
          <c:showVal val="0"/>
          <c:showCatName val="0"/>
          <c:showSerName val="0"/>
          <c:showPercent val="0"/>
          <c:showBubbleSize val="0"/>
        </c:dLbls>
        <c:gapWidth val="115"/>
        <c:overlap val="-20"/>
        <c:axId val="895871327"/>
        <c:axId val="895869407"/>
      </c:barChart>
      <c:catAx>
        <c:axId val="895871327"/>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5869407"/>
        <c:crosses val="autoZero"/>
        <c:auto val="1"/>
        <c:lblAlgn val="ctr"/>
        <c:lblOffset val="100"/>
        <c:noMultiLvlLbl val="0"/>
      </c:catAx>
      <c:valAx>
        <c:axId val="8958694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58713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3 districts    </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tint val="96000"/>
                    <a:lumMod val="102000"/>
                  </a:schemeClr>
                </a:gs>
                <a:gs pos="100000">
                  <a:schemeClr val="accent1">
                    <a:shade val="88000"/>
                    <a:lumMod val="94000"/>
                  </a:schemeClr>
                </a:gs>
              </a:gsLst>
              <a:path path="circle">
                <a:fillToRect l="50000" t="100000" r="100000" b="50000"/>
              </a:path>
            </a:gradFill>
            <a:ln>
              <a:noFill/>
            </a:ln>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trendline>
            <c:spPr>
              <a:ln w="19050" cap="rnd">
                <a:solidFill>
                  <a:schemeClr val="accent1"/>
                </a:solidFill>
              </a:ln>
              <a:effectLst/>
            </c:spPr>
            <c:trendlineType val="linear"/>
            <c:dispRSqr val="0"/>
            <c:dispEq val="0"/>
          </c:trendline>
          <c:cat>
            <c:multiLvlStrRef>
              <c:f>'quary 5a'!$A$2:$B$4</c:f>
              <c:multiLvlStrCache>
                <c:ptCount val="3"/>
                <c:lvl>
                  <c:pt idx="0">
                    <c:v>Hyderabad</c:v>
                  </c:pt>
                  <c:pt idx="1">
                    <c:v>Warangal (Rural)</c:v>
                  </c:pt>
                  <c:pt idx="2">
                    <c:v>Mulugu</c:v>
                  </c:pt>
                </c:lvl>
                <c:lvl>
                  <c:pt idx="0">
                    <c:v>1</c:v>
                  </c:pt>
                  <c:pt idx="1">
                    <c:v>2</c:v>
                  </c:pt>
                  <c:pt idx="2">
                    <c:v>3</c:v>
                  </c:pt>
                </c:lvl>
              </c:multiLvlStrCache>
            </c:multiLvlStrRef>
          </c:cat>
          <c:val>
            <c:numRef>
              <c:f>'quary 5a'!$C$2:$C$4</c:f>
              <c:numCache>
                <c:formatCode>General</c:formatCode>
                <c:ptCount val="3"/>
                <c:pt idx="0">
                  <c:v>80</c:v>
                </c:pt>
                <c:pt idx="1">
                  <c:v>2677</c:v>
                </c:pt>
                <c:pt idx="2">
                  <c:v>3165</c:v>
                </c:pt>
              </c:numCache>
            </c:numRef>
          </c:val>
          <c:extLst>
            <c:ext xmlns:c16="http://schemas.microsoft.com/office/drawing/2014/chart" uri="{C3380CC4-5D6E-409C-BE32-E72D297353CC}">
              <c16:uniqueId val="{00000001-0B73-49C2-B222-55F400690787}"/>
            </c:ext>
          </c:extLst>
        </c:ser>
        <c:dLbls>
          <c:dLblPos val="inEnd"/>
          <c:showLegendKey val="0"/>
          <c:showVal val="1"/>
          <c:showCatName val="0"/>
          <c:showSerName val="0"/>
          <c:showPercent val="0"/>
          <c:showBubbleSize val="0"/>
        </c:dLbls>
        <c:gapWidth val="100"/>
        <c:overlap val="-24"/>
        <c:axId val="571799871"/>
        <c:axId val="571804671"/>
      </c:barChart>
      <c:catAx>
        <c:axId val="57179987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71804671"/>
        <c:crosses val="autoZero"/>
        <c:auto val="1"/>
        <c:lblAlgn val="ctr"/>
        <c:lblOffset val="100"/>
        <c:noMultiLvlLbl val="0"/>
      </c:catAx>
      <c:valAx>
        <c:axId val="571804671"/>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717998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Bottom 3 DISTRICTS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'quary 5b'!$C$1</c:f>
              <c:strCache>
                <c:ptCount val="1"/>
                <c:pt idx="0">
                  <c:v>dom_frgn_ratio</c:v>
                </c:pt>
              </c:strCache>
            </c:strRef>
          </c:tx>
          <c:spPr>
            <a:gradFill rotWithShape="1">
              <a:gsLst>
                <a:gs pos="0">
                  <a:schemeClr val="accent1">
                    <a:tint val="96000"/>
                    <a:lumMod val="102000"/>
                  </a:schemeClr>
                </a:gs>
                <a:gs pos="100000">
                  <a:schemeClr val="accent1">
                    <a:shade val="88000"/>
                    <a:lumMod val="94000"/>
                  </a:schemeClr>
                </a:gs>
              </a:gsLst>
              <a:path path="circle">
                <a:fillToRect l="50000" t="100000" r="100000" b="50000"/>
              </a:path>
            </a:gradFill>
            <a:ln>
              <a:noFill/>
            </a:ln>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trendline>
            <c:spPr>
              <a:ln w="19050" cap="rnd">
                <a:solidFill>
                  <a:schemeClr val="accent1"/>
                </a:solidFill>
              </a:ln>
              <a:effectLst/>
            </c:spPr>
            <c:trendlineType val="linear"/>
            <c:dispRSqr val="0"/>
            <c:dispEq val="0"/>
          </c:trendline>
          <c:cat>
            <c:multiLvlStrRef>
              <c:f>'quary 5b'!$A$2:$B$4</c:f>
              <c:multiLvlStrCache>
                <c:ptCount val="3"/>
                <c:lvl>
                  <c:pt idx="0">
                    <c:v>Nirmal</c:v>
                  </c:pt>
                  <c:pt idx="1">
                    <c:v>Jangaon </c:v>
                  </c:pt>
                  <c:pt idx="2">
                    <c:v>Adilabad</c:v>
                  </c:pt>
                </c:lvl>
                <c:lvl>
                  <c:pt idx="0">
                    <c:v>1</c:v>
                  </c:pt>
                  <c:pt idx="1">
                    <c:v>2</c:v>
                  </c:pt>
                  <c:pt idx="2">
                    <c:v>3</c:v>
                  </c:pt>
                </c:lvl>
              </c:multiLvlStrCache>
            </c:multiLvlStrRef>
          </c:cat>
          <c:val>
            <c:numRef>
              <c:f>'quary 5b'!$C$2:$C$4</c:f>
              <c:numCache>
                <c:formatCode>General</c:formatCode>
                <c:ptCount val="3"/>
                <c:pt idx="0">
                  <c:v>6657898</c:v>
                </c:pt>
                <c:pt idx="1">
                  <c:v>413140</c:v>
                </c:pt>
                <c:pt idx="2">
                  <c:v>228799</c:v>
                </c:pt>
              </c:numCache>
            </c:numRef>
          </c:val>
          <c:extLst>
            <c:ext xmlns:c16="http://schemas.microsoft.com/office/drawing/2014/chart" uri="{C3380CC4-5D6E-409C-BE32-E72D297353CC}">
              <c16:uniqueId val="{00000001-D697-4691-9B8D-1C18AC7F4DC2}"/>
            </c:ext>
          </c:extLst>
        </c:ser>
        <c:dLbls>
          <c:dLblPos val="outEnd"/>
          <c:showLegendKey val="0"/>
          <c:showVal val="1"/>
          <c:showCatName val="0"/>
          <c:showSerName val="0"/>
          <c:showPercent val="0"/>
          <c:showBubbleSize val="0"/>
        </c:dLbls>
        <c:gapWidth val="100"/>
        <c:overlap val="-24"/>
        <c:axId val="1827325727"/>
        <c:axId val="1827324287"/>
      </c:barChart>
      <c:catAx>
        <c:axId val="182732572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827324287"/>
        <c:crosses val="autoZero"/>
        <c:auto val="1"/>
        <c:lblAlgn val="ctr"/>
        <c:lblOffset val="100"/>
        <c:noMultiLvlLbl val="0"/>
      </c:catAx>
      <c:valAx>
        <c:axId val="182732428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8273257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r>
              <a:rPr lang="en-US" sz="1100"/>
              <a:t>Top 5 Districts of Domestic visitors</a:t>
            </a:r>
          </a:p>
        </c:rich>
      </c:tx>
      <c:overlay val="0"/>
      <c:spPr>
        <a:noFill/>
        <a:ln>
          <a:noFill/>
        </a:ln>
        <a:effectLst/>
      </c:spPr>
      <c:txPr>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clustered"/>
        <c:varyColors val="0"/>
        <c:ser>
          <c:idx val="0"/>
          <c:order val="0"/>
          <c:tx>
            <c:strRef>
              <c:f>'quary 6a(dom)'!$A$2:$B$2</c:f>
              <c:strCache>
                <c:ptCount val="2"/>
                <c:pt idx="0">
                  <c:v>1</c:v>
                </c:pt>
                <c:pt idx="1">
                  <c:v>Mulugu</c:v>
                </c:pt>
              </c:strCache>
            </c:strRef>
          </c:tx>
          <c:spPr>
            <a:pattFill prst="narHorz">
              <a:fgClr>
                <a:schemeClr val="accent1"/>
              </a:fgClr>
              <a:bgClr>
                <a:schemeClr val="accent1">
                  <a:lumMod val="20000"/>
                  <a:lumOff val="80000"/>
                </a:schemeClr>
              </a:bgClr>
            </a:pattFill>
            <a:ln>
              <a:noFill/>
            </a:ln>
            <a:effectLst>
              <a:innerShdw blurRad="114300">
                <a:schemeClr val="accent1"/>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'quary 6a(dom)'!$C$1</c:f>
              <c:strCache>
                <c:ptCount val="1"/>
                <c:pt idx="0">
                  <c:v>footfall_ratio</c:v>
                </c:pt>
              </c:strCache>
            </c:strRef>
          </c:cat>
          <c:val>
            <c:numRef>
              <c:f>'quary 6a(dom)'!$C$2</c:f>
              <c:numCache>
                <c:formatCode>General</c:formatCode>
                <c:ptCount val="1"/>
                <c:pt idx="0">
                  <c:v>6.6531000000000002</c:v>
                </c:pt>
              </c:numCache>
            </c:numRef>
          </c:val>
          <c:extLst>
            <c:ext xmlns:c16="http://schemas.microsoft.com/office/drawing/2014/chart" uri="{C3380CC4-5D6E-409C-BE32-E72D297353CC}">
              <c16:uniqueId val="{00000000-467F-4E3B-8460-477E4A1FD202}"/>
            </c:ext>
          </c:extLst>
        </c:ser>
        <c:ser>
          <c:idx val="1"/>
          <c:order val="1"/>
          <c:tx>
            <c:strRef>
              <c:f>'quary 6a(dom)'!$A$3:$B$3</c:f>
              <c:strCache>
                <c:ptCount val="2"/>
                <c:pt idx="0">
                  <c:v>2</c:v>
                </c:pt>
                <c:pt idx="1">
                  <c:v>Nirmal</c:v>
                </c:pt>
              </c:strCache>
            </c:strRef>
          </c:tx>
          <c:spPr>
            <a:pattFill prst="narHorz">
              <a:fgClr>
                <a:schemeClr val="accent2"/>
              </a:fgClr>
              <a:bgClr>
                <a:schemeClr val="accent2">
                  <a:lumMod val="20000"/>
                  <a:lumOff val="80000"/>
                </a:schemeClr>
              </a:bgClr>
            </a:pattFill>
            <a:ln>
              <a:noFill/>
            </a:ln>
            <a:effectLst>
              <a:innerShdw blurRad="114300">
                <a:schemeClr val="accent2"/>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'quary 6a(dom)'!$C$1</c:f>
              <c:strCache>
                <c:ptCount val="1"/>
                <c:pt idx="0">
                  <c:v>footfall_ratio</c:v>
                </c:pt>
              </c:strCache>
            </c:strRef>
          </c:cat>
          <c:val>
            <c:numRef>
              <c:f>'quary 6a(dom)'!$C$3</c:f>
              <c:numCache>
                <c:formatCode>General</c:formatCode>
                <c:ptCount val="1"/>
                <c:pt idx="0">
                  <c:v>5.0697000000000001</c:v>
                </c:pt>
              </c:numCache>
            </c:numRef>
          </c:val>
          <c:extLst>
            <c:ext xmlns:c16="http://schemas.microsoft.com/office/drawing/2014/chart" uri="{C3380CC4-5D6E-409C-BE32-E72D297353CC}">
              <c16:uniqueId val="{00000001-467F-4E3B-8460-477E4A1FD202}"/>
            </c:ext>
          </c:extLst>
        </c:ser>
        <c:ser>
          <c:idx val="2"/>
          <c:order val="2"/>
          <c:tx>
            <c:strRef>
              <c:f>'quary 6a(dom)'!$A$4:$B$4</c:f>
              <c:strCache>
                <c:ptCount val="2"/>
                <c:pt idx="0">
                  <c:v>3</c:v>
                </c:pt>
                <c:pt idx="1">
                  <c:v>Hyderabad</c:v>
                </c:pt>
              </c:strCache>
            </c:strRef>
          </c:tx>
          <c:spPr>
            <a:pattFill prst="narHorz">
              <a:fgClr>
                <a:schemeClr val="accent3"/>
              </a:fgClr>
              <a:bgClr>
                <a:schemeClr val="accent3">
                  <a:lumMod val="20000"/>
                  <a:lumOff val="80000"/>
                </a:schemeClr>
              </a:bgClr>
            </a:pattFill>
            <a:ln>
              <a:noFill/>
            </a:ln>
            <a:effectLst>
              <a:innerShdw blurRad="114300">
                <a:schemeClr val="accent3"/>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'quary 6a(dom)'!$C$1</c:f>
              <c:strCache>
                <c:ptCount val="1"/>
                <c:pt idx="0">
                  <c:v>footfall_ratio</c:v>
                </c:pt>
              </c:strCache>
            </c:strRef>
          </c:cat>
          <c:val>
            <c:numRef>
              <c:f>'quary 6a(dom)'!$C$4</c:f>
              <c:numCache>
                <c:formatCode>General</c:formatCode>
                <c:ptCount val="1"/>
                <c:pt idx="0">
                  <c:v>3.2982</c:v>
                </c:pt>
              </c:numCache>
            </c:numRef>
          </c:val>
          <c:extLst>
            <c:ext xmlns:c16="http://schemas.microsoft.com/office/drawing/2014/chart" uri="{C3380CC4-5D6E-409C-BE32-E72D297353CC}">
              <c16:uniqueId val="{00000002-467F-4E3B-8460-477E4A1FD202}"/>
            </c:ext>
          </c:extLst>
        </c:ser>
        <c:ser>
          <c:idx val="3"/>
          <c:order val="3"/>
          <c:tx>
            <c:strRef>
              <c:f>'quary 6a(dom)'!$A$5:$B$5</c:f>
              <c:strCache>
                <c:ptCount val="2"/>
                <c:pt idx="0">
                  <c:v>4</c:v>
                </c:pt>
                <c:pt idx="1">
                  <c:v>Siddipet</c:v>
                </c:pt>
              </c:strCache>
            </c:strRef>
          </c:tx>
          <c:spPr>
            <a:pattFill prst="narHorz">
              <a:fgClr>
                <a:schemeClr val="accent4"/>
              </a:fgClr>
              <a:bgClr>
                <a:schemeClr val="accent4">
                  <a:lumMod val="20000"/>
                  <a:lumOff val="80000"/>
                </a:schemeClr>
              </a:bgClr>
            </a:pattFill>
            <a:ln>
              <a:noFill/>
            </a:ln>
            <a:effectLst>
              <a:innerShdw blurRad="114300">
                <a:schemeClr val="accent4"/>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'quary 6a(dom)'!$C$1</c:f>
              <c:strCache>
                <c:ptCount val="1"/>
                <c:pt idx="0">
                  <c:v>footfall_ratio</c:v>
                </c:pt>
              </c:strCache>
            </c:strRef>
          </c:cat>
          <c:val>
            <c:numRef>
              <c:f>'quary 6a(dom)'!$C$5</c:f>
              <c:numCache>
                <c:formatCode>General</c:formatCode>
                <c:ptCount val="1"/>
                <c:pt idx="0">
                  <c:v>2.7818999999999998</c:v>
                </c:pt>
              </c:numCache>
            </c:numRef>
          </c:val>
          <c:extLst>
            <c:ext xmlns:c16="http://schemas.microsoft.com/office/drawing/2014/chart" uri="{C3380CC4-5D6E-409C-BE32-E72D297353CC}">
              <c16:uniqueId val="{00000003-467F-4E3B-8460-477E4A1FD202}"/>
            </c:ext>
          </c:extLst>
        </c:ser>
        <c:ser>
          <c:idx val="4"/>
          <c:order val="4"/>
          <c:tx>
            <c:strRef>
              <c:f>'quary 6a(dom)'!$A$6:$B$6</c:f>
              <c:strCache>
                <c:ptCount val="2"/>
                <c:pt idx="0">
                  <c:v>5</c:v>
                </c:pt>
                <c:pt idx="1">
                  <c:v>Adilabad</c:v>
                </c:pt>
              </c:strCache>
            </c:strRef>
          </c:tx>
          <c:spPr>
            <a:pattFill prst="narHorz">
              <a:fgClr>
                <a:schemeClr val="accent5"/>
              </a:fgClr>
              <a:bgClr>
                <a:schemeClr val="accent5">
                  <a:lumMod val="20000"/>
                  <a:lumOff val="80000"/>
                </a:schemeClr>
              </a:bgClr>
            </a:pattFill>
            <a:ln>
              <a:noFill/>
            </a:ln>
            <a:effectLst>
              <a:innerShdw blurRad="114300">
                <a:schemeClr val="accent5"/>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'quary 6a(dom)'!$C$1</c:f>
              <c:strCache>
                <c:ptCount val="1"/>
                <c:pt idx="0">
                  <c:v>footfall_ratio</c:v>
                </c:pt>
              </c:strCache>
            </c:strRef>
          </c:cat>
          <c:val>
            <c:numRef>
              <c:f>'quary 6a(dom)'!$C$6</c:f>
              <c:numCache>
                <c:formatCode>General</c:formatCode>
                <c:ptCount val="1"/>
                <c:pt idx="0">
                  <c:v>1.0311999999999999</c:v>
                </c:pt>
              </c:numCache>
            </c:numRef>
          </c:val>
          <c:extLst>
            <c:ext xmlns:c16="http://schemas.microsoft.com/office/drawing/2014/chart" uri="{C3380CC4-5D6E-409C-BE32-E72D297353CC}">
              <c16:uniqueId val="{00000004-467F-4E3B-8460-477E4A1FD202}"/>
            </c:ext>
          </c:extLst>
        </c:ser>
        <c:dLbls>
          <c:dLblPos val="outEnd"/>
          <c:showLegendKey val="0"/>
          <c:showVal val="1"/>
          <c:showCatName val="0"/>
          <c:showSerName val="0"/>
          <c:showPercent val="0"/>
          <c:showBubbleSize val="0"/>
        </c:dLbls>
        <c:gapWidth val="164"/>
        <c:overlap val="-22"/>
        <c:axId val="988635999"/>
        <c:axId val="988639359"/>
      </c:barChart>
      <c:catAx>
        <c:axId val="988635999"/>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8639359"/>
        <c:crosses val="autoZero"/>
        <c:auto val="1"/>
        <c:lblAlgn val="ctr"/>
        <c:lblOffset val="100"/>
        <c:noMultiLvlLbl val="0"/>
      </c:catAx>
      <c:valAx>
        <c:axId val="98863935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8635999"/>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ysClr val="windowText" lastClr="000000"/>
      </a:solidFill>
    </a:ln>
    <a:effectLst/>
  </c:spPr>
  <c:txPr>
    <a:bodyPr/>
    <a:lstStyle/>
    <a:p>
      <a:pPr>
        <a:defRPr/>
      </a:pPr>
      <a:endParaRPr lang="en-US"/>
    </a:p>
  </c:txPr>
  <c:externalData r:id="rId4">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 </a:t>
            </a:r>
            <a:r>
              <a:rPr lang="en-US" sz="1400"/>
              <a:t>Bottom 5 Footfall</a:t>
            </a:r>
            <a:r>
              <a:rPr lang="en-US" sz="1400" baseline="0"/>
              <a:t> R</a:t>
            </a:r>
            <a:r>
              <a:rPr lang="en-US" sz="1400"/>
              <a:t>atio of</a:t>
            </a:r>
            <a:r>
              <a:rPr lang="en-US" sz="1400" baseline="0"/>
              <a:t> Domestic visitors </a:t>
            </a:r>
            <a:endParaRPr lang="en-US"/>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'quary 6b(dom)'!$C$1</c:f>
              <c:strCache>
                <c:ptCount val="1"/>
                <c:pt idx="0">
                  <c:v>footfall_ratio</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'quary 6b(dom)'!$A$2:$B$6</c:f>
              <c:multiLvlStrCache>
                <c:ptCount val="5"/>
                <c:lvl>
                  <c:pt idx="0">
                    <c:v>Peddapalli</c:v>
                  </c:pt>
                  <c:pt idx="1">
                    <c:v>Nizamabad</c:v>
                  </c:pt>
                  <c:pt idx="2">
                    <c:v>Nalgonda</c:v>
                  </c:pt>
                  <c:pt idx="3">
                    <c:v>Mancherial</c:v>
                  </c:pt>
                  <c:pt idx="4">
                    <c:v>Khammam</c:v>
                  </c:pt>
                </c:lvl>
                <c:lvl>
                  <c:pt idx="0">
                    <c:v>1</c:v>
                  </c:pt>
                  <c:pt idx="1">
                    <c:v>2</c:v>
                  </c:pt>
                  <c:pt idx="2">
                    <c:v>3</c:v>
                  </c:pt>
                  <c:pt idx="3">
                    <c:v>4</c:v>
                  </c:pt>
                  <c:pt idx="4">
                    <c:v>5</c:v>
                  </c:pt>
                </c:lvl>
              </c:multiLvlStrCache>
            </c:multiLvlStrRef>
          </c:cat>
          <c:val>
            <c:numRef>
              <c:f>'quary 6b(dom)'!$C$2:$C$6</c:f>
              <c:numCache>
                <c:formatCode>General</c:formatCode>
                <c:ptCount val="5"/>
                <c:pt idx="0">
                  <c:v>1.9599999999999999E-2</c:v>
                </c:pt>
                <c:pt idx="1">
                  <c:v>2.7799999999999998E-2</c:v>
                </c:pt>
                <c:pt idx="2">
                  <c:v>8.2000000000000003E-2</c:v>
                </c:pt>
                <c:pt idx="3">
                  <c:v>0.315</c:v>
                </c:pt>
                <c:pt idx="4">
                  <c:v>0.95020000000000004</c:v>
                </c:pt>
              </c:numCache>
            </c:numRef>
          </c:val>
          <c:extLst>
            <c:ext xmlns:c16="http://schemas.microsoft.com/office/drawing/2014/chart" uri="{C3380CC4-5D6E-409C-BE32-E72D297353CC}">
              <c16:uniqueId val="{00000000-6B4F-4AD8-B4B7-DAFB758776F6}"/>
            </c:ext>
          </c:extLst>
        </c:ser>
        <c:dLbls>
          <c:dLblPos val="outEnd"/>
          <c:showLegendKey val="0"/>
          <c:showVal val="1"/>
          <c:showCatName val="0"/>
          <c:showSerName val="0"/>
          <c:showPercent val="0"/>
          <c:showBubbleSize val="0"/>
        </c:dLbls>
        <c:gapWidth val="115"/>
        <c:overlap val="-20"/>
        <c:axId val="557442063"/>
        <c:axId val="557439663"/>
      </c:barChart>
      <c:catAx>
        <c:axId val="557442063"/>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7439663"/>
        <c:crosses val="autoZero"/>
        <c:auto val="1"/>
        <c:lblAlgn val="ctr"/>
        <c:lblOffset val="100"/>
        <c:noMultiLvlLbl val="0"/>
      </c:catAx>
      <c:valAx>
        <c:axId val="55743966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7442063"/>
        <c:crosses val="autoZero"/>
        <c:crossBetween val="between"/>
      </c:valAx>
      <c:spPr>
        <a:noFill/>
        <a:ln>
          <a:noFill/>
        </a:ln>
        <a:effectLst/>
      </c:spPr>
    </c:plotArea>
    <c:plotVisOnly val="1"/>
    <c:dispBlanksAs val="gap"/>
    <c:showDLblsOverMax val="0"/>
  </c:chart>
  <c:spPr>
    <a:noFill/>
    <a:ln>
      <a:solidFill>
        <a:sysClr val="windowText" lastClr="000000"/>
      </a:solidFill>
    </a:ln>
    <a:effectLst/>
  </c:spPr>
  <c:txPr>
    <a:bodyPr/>
    <a:lstStyle/>
    <a:p>
      <a:pPr>
        <a:defRPr/>
      </a:pPr>
      <a:endParaRPr lang="en-US"/>
    </a:p>
  </c:txPr>
  <c:externalData r:id="rId4">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200"/>
              <a:t>footfall_ratio of Foreign visitors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stacked"/>
        <c:varyColors val="0"/>
        <c:ser>
          <c:idx val="0"/>
          <c:order val="0"/>
          <c:tx>
            <c:strRef>
              <c:f>'quary 6(fre)'!$C$1</c:f>
              <c:strCache>
                <c:ptCount val="1"/>
                <c:pt idx="0">
                  <c:v>footfall_ratio</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multiLvlStrRef>
              <c:f>'quary 6(fre)'!$A$2:$B$3</c:f>
              <c:multiLvlStrCache>
                <c:ptCount val="2"/>
                <c:lvl>
                  <c:pt idx="0">
                    <c:v>Hyderabad</c:v>
                  </c:pt>
                  <c:pt idx="1">
                    <c:v>Mulugu</c:v>
                  </c:pt>
                </c:lvl>
                <c:lvl>
                  <c:pt idx="0">
                    <c:v>1</c:v>
                  </c:pt>
                  <c:pt idx="1">
                    <c:v>2</c:v>
                  </c:pt>
                </c:lvl>
              </c:multiLvlStrCache>
            </c:multiLvlStrRef>
          </c:cat>
          <c:val>
            <c:numRef>
              <c:f>'quary 6(fre)'!$C$2:$C$3</c:f>
              <c:numCache>
                <c:formatCode>General</c:formatCode>
                <c:ptCount val="2"/>
                <c:pt idx="0">
                  <c:v>7.6300000000000007E-2</c:v>
                </c:pt>
                <c:pt idx="1">
                  <c:v>2.0999999999999999E-3</c:v>
                </c:pt>
              </c:numCache>
            </c:numRef>
          </c:val>
          <c:extLst>
            <c:ext xmlns:c16="http://schemas.microsoft.com/office/drawing/2014/chart" uri="{C3380CC4-5D6E-409C-BE32-E72D297353CC}">
              <c16:uniqueId val="{00000000-98CE-4959-ADB0-08462B2BBF57}"/>
            </c:ext>
          </c:extLst>
        </c:ser>
        <c:dLbls>
          <c:dLblPos val="ctr"/>
          <c:showLegendKey val="0"/>
          <c:showVal val="1"/>
          <c:showCatName val="0"/>
          <c:showSerName val="0"/>
          <c:showPercent val="0"/>
          <c:showBubbleSize val="0"/>
        </c:dLbls>
        <c:gapWidth val="150"/>
        <c:overlap val="100"/>
        <c:axId val="988624479"/>
        <c:axId val="988633599"/>
      </c:barChart>
      <c:catAx>
        <c:axId val="98862447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88633599"/>
        <c:crosses val="autoZero"/>
        <c:auto val="1"/>
        <c:lblAlgn val="ctr"/>
        <c:lblOffset val="100"/>
        <c:noMultiLvlLbl val="0"/>
      </c:catAx>
      <c:valAx>
        <c:axId val="98863359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886244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3</a:t>
            </a:r>
            <a:r>
              <a:rPr lang="en-US" baseline="0"/>
              <a:t> </a:t>
            </a:r>
            <a:r>
              <a:rPr lang="en-US"/>
              <a:t>CAGR of Domestic Visitors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'quary 2a'!$B$1</c:f>
              <c:strCache>
                <c:ptCount val="1"/>
                <c:pt idx="0">
                  <c:v>CAGR</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'quary 2a'!$A$2:$A$4</c:f>
              <c:strCache>
                <c:ptCount val="3"/>
                <c:pt idx="0">
                  <c:v>Mancherial</c:v>
                </c:pt>
                <c:pt idx="1">
                  <c:v>Warangal (Rural)</c:v>
                </c:pt>
                <c:pt idx="2">
                  <c:v>Bhadradri Kothagudem </c:v>
                </c:pt>
              </c:strCache>
            </c:strRef>
          </c:cat>
          <c:val>
            <c:numRef>
              <c:f>'quary 2a'!$B$2:$B$4</c:f>
              <c:numCache>
                <c:formatCode>General</c:formatCode>
                <c:ptCount val="3"/>
                <c:pt idx="0">
                  <c:v>225.8</c:v>
                </c:pt>
                <c:pt idx="1">
                  <c:v>163.15</c:v>
                </c:pt>
                <c:pt idx="2">
                  <c:v>143.38999999999999</c:v>
                </c:pt>
              </c:numCache>
            </c:numRef>
          </c:val>
          <c:extLst>
            <c:ext xmlns:c16="http://schemas.microsoft.com/office/drawing/2014/chart" uri="{C3380CC4-5D6E-409C-BE32-E72D297353CC}">
              <c16:uniqueId val="{00000000-30D9-46C6-AA8B-A1DE861A4FAF}"/>
            </c:ext>
          </c:extLst>
        </c:ser>
        <c:dLbls>
          <c:showLegendKey val="0"/>
          <c:showVal val="1"/>
          <c:showCatName val="0"/>
          <c:showSerName val="0"/>
          <c:showPercent val="0"/>
          <c:showBubbleSize val="0"/>
        </c:dLbls>
        <c:gapWidth val="100"/>
        <c:overlap val="-24"/>
        <c:axId val="560153007"/>
        <c:axId val="560152047"/>
      </c:barChart>
      <c:catAx>
        <c:axId val="5601530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60152047"/>
        <c:crosses val="autoZero"/>
        <c:auto val="1"/>
        <c:lblAlgn val="ctr"/>
        <c:lblOffset val="100"/>
        <c:noMultiLvlLbl val="0"/>
      </c:catAx>
      <c:valAx>
        <c:axId val="56015204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601530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3 CAGR of Foreign Visitors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'quary 2b (2)'!$B$1</c:f>
              <c:strCache>
                <c:ptCount val="1"/>
                <c:pt idx="0">
                  <c:v>CAGR</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'quary 2b (2)'!$A$2:$A$4</c:f>
              <c:strCache>
                <c:ptCount val="3"/>
                <c:pt idx="0">
                  <c:v>Nagarkurnool </c:v>
                </c:pt>
                <c:pt idx="1">
                  <c:v>Jogulamba Gadwal </c:v>
                </c:pt>
                <c:pt idx="2">
                  <c:v>Hyderabad</c:v>
                </c:pt>
              </c:strCache>
            </c:strRef>
          </c:cat>
          <c:val>
            <c:numRef>
              <c:f>'quary 2b (2)'!$B$2:$B$4</c:f>
              <c:numCache>
                <c:formatCode>General</c:formatCode>
                <c:ptCount val="3"/>
                <c:pt idx="0">
                  <c:v>90.03</c:v>
                </c:pt>
                <c:pt idx="1">
                  <c:v>87.16</c:v>
                </c:pt>
                <c:pt idx="2">
                  <c:v>24.96</c:v>
                </c:pt>
              </c:numCache>
            </c:numRef>
          </c:val>
          <c:extLst>
            <c:ext xmlns:c16="http://schemas.microsoft.com/office/drawing/2014/chart" uri="{C3380CC4-5D6E-409C-BE32-E72D297353CC}">
              <c16:uniqueId val="{00000000-9D8B-491C-9941-396AF77F4C0D}"/>
            </c:ext>
          </c:extLst>
        </c:ser>
        <c:dLbls>
          <c:dLblPos val="outEnd"/>
          <c:showLegendKey val="0"/>
          <c:showVal val="1"/>
          <c:showCatName val="0"/>
          <c:showSerName val="0"/>
          <c:showPercent val="0"/>
          <c:showBubbleSize val="0"/>
        </c:dLbls>
        <c:gapWidth val="100"/>
        <c:overlap val="-24"/>
        <c:axId val="571809951"/>
        <c:axId val="571811391"/>
      </c:barChart>
      <c:catAx>
        <c:axId val="57180995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1811391"/>
        <c:crosses val="autoZero"/>
        <c:auto val="1"/>
        <c:lblAlgn val="ctr"/>
        <c:lblOffset val="100"/>
        <c:noMultiLvlLbl val="0"/>
      </c:catAx>
      <c:valAx>
        <c:axId val="571811391"/>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1809951"/>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Bottom 3 CAGR of Domestic Visitors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'quary 3a'!$B$1</c:f>
              <c:strCache>
                <c:ptCount val="1"/>
                <c:pt idx="0">
                  <c:v>CAGR</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trendline>
            <c:spPr>
              <a:ln w="19050" cap="rnd">
                <a:solidFill>
                  <a:schemeClr val="accent1"/>
                </a:solidFill>
              </a:ln>
              <a:effectLst/>
            </c:spPr>
            <c:trendlineType val="linear"/>
            <c:dispRSqr val="0"/>
            <c:dispEq val="0"/>
          </c:trendline>
          <c:cat>
            <c:strRef>
              <c:f>'quary 3a'!$A$2:$A$4</c:f>
              <c:strCache>
                <c:ptCount val="3"/>
                <c:pt idx="0">
                  <c:v>Karimnagar </c:v>
                </c:pt>
                <c:pt idx="1">
                  <c:v>Nalgonda</c:v>
                </c:pt>
                <c:pt idx="2">
                  <c:v>Warangal (Urban)</c:v>
                </c:pt>
              </c:strCache>
            </c:strRef>
          </c:cat>
          <c:val>
            <c:numRef>
              <c:f>'quary 3a'!$B$2:$B$4</c:f>
              <c:numCache>
                <c:formatCode>General</c:formatCode>
                <c:ptCount val="3"/>
                <c:pt idx="0">
                  <c:v>-79.63</c:v>
                </c:pt>
                <c:pt idx="1">
                  <c:v>-71.13</c:v>
                </c:pt>
                <c:pt idx="2">
                  <c:v>-58.86</c:v>
                </c:pt>
              </c:numCache>
            </c:numRef>
          </c:val>
          <c:extLst>
            <c:ext xmlns:c16="http://schemas.microsoft.com/office/drawing/2014/chart" uri="{C3380CC4-5D6E-409C-BE32-E72D297353CC}">
              <c16:uniqueId val="{00000001-066F-4F65-98C7-7E00681D0F86}"/>
            </c:ext>
          </c:extLst>
        </c:ser>
        <c:dLbls>
          <c:dLblPos val="outEnd"/>
          <c:showLegendKey val="0"/>
          <c:showVal val="1"/>
          <c:showCatName val="0"/>
          <c:showSerName val="0"/>
          <c:showPercent val="0"/>
          <c:showBubbleSize val="0"/>
        </c:dLbls>
        <c:gapWidth val="100"/>
        <c:overlap val="-24"/>
        <c:axId val="571810431"/>
        <c:axId val="571806111"/>
      </c:barChart>
      <c:catAx>
        <c:axId val="57181043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1806111"/>
        <c:crosses val="autoZero"/>
        <c:auto val="1"/>
        <c:lblAlgn val="ctr"/>
        <c:lblOffset val="100"/>
        <c:noMultiLvlLbl val="0"/>
      </c:catAx>
      <c:valAx>
        <c:axId val="571806111"/>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1810431"/>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Bottom 3 CAGR of Foreign Visitors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'quary 3b'!$B$1</c:f>
              <c:strCache>
                <c:ptCount val="1"/>
                <c:pt idx="0">
                  <c:v>CAGR</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trendline>
            <c:spPr>
              <a:ln w="19050" cap="rnd">
                <a:solidFill>
                  <a:schemeClr val="accent1"/>
                </a:solidFill>
              </a:ln>
              <a:effectLst/>
            </c:spPr>
            <c:trendlineType val="linear"/>
            <c:dispRSqr val="0"/>
            <c:dispEq val="0"/>
          </c:trendline>
          <c:cat>
            <c:strRef>
              <c:f>'quary 3b'!$A$2:$A$4</c:f>
              <c:strCache>
                <c:ptCount val="3"/>
                <c:pt idx="0">
                  <c:v>Jangaon </c:v>
                </c:pt>
                <c:pt idx="1">
                  <c:v>Mahbubnagar</c:v>
                </c:pt>
                <c:pt idx="2">
                  <c:v>Jayashankar Bhoopalpally</c:v>
                </c:pt>
              </c:strCache>
            </c:strRef>
          </c:cat>
          <c:val>
            <c:numRef>
              <c:f>'quary 3b'!$B$2:$B$4</c:f>
              <c:numCache>
                <c:formatCode>General</c:formatCode>
                <c:ptCount val="3"/>
                <c:pt idx="0">
                  <c:v>-100</c:v>
                </c:pt>
                <c:pt idx="1">
                  <c:v>-20.27</c:v>
                </c:pt>
                <c:pt idx="2">
                  <c:v>-19.420000000000002</c:v>
                </c:pt>
              </c:numCache>
            </c:numRef>
          </c:val>
          <c:extLst>
            <c:ext xmlns:c16="http://schemas.microsoft.com/office/drawing/2014/chart" uri="{C3380CC4-5D6E-409C-BE32-E72D297353CC}">
              <c16:uniqueId val="{00000001-78F2-48C5-A97D-5719ECFBF448}"/>
            </c:ext>
          </c:extLst>
        </c:ser>
        <c:dLbls>
          <c:dLblPos val="outEnd"/>
          <c:showLegendKey val="0"/>
          <c:showVal val="1"/>
          <c:showCatName val="0"/>
          <c:showSerName val="0"/>
          <c:showPercent val="0"/>
          <c:showBubbleSize val="0"/>
        </c:dLbls>
        <c:gapWidth val="100"/>
        <c:overlap val="-24"/>
        <c:axId val="1827323327"/>
        <c:axId val="1827329567"/>
      </c:barChart>
      <c:catAx>
        <c:axId val="1827323327"/>
        <c:scaling>
          <c:orientation val="minMax"/>
        </c:scaling>
        <c:delete val="0"/>
        <c:axPos val="b"/>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27329567"/>
        <c:crosses val="autoZero"/>
        <c:auto val="1"/>
        <c:lblAlgn val="ctr"/>
        <c:lblOffset val="100"/>
        <c:noMultiLvlLbl val="0"/>
      </c:catAx>
      <c:valAx>
        <c:axId val="182732956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27323327"/>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400"/>
              <a:t>Domestic Visitors</a:t>
            </a:r>
            <a:r>
              <a:rPr lang="en-US" sz="1400" baseline="0"/>
              <a:t> in </a:t>
            </a:r>
            <a:r>
              <a:rPr lang="en-US" sz="1400"/>
              <a:t>Peak</a:t>
            </a:r>
            <a:r>
              <a:rPr lang="en-US" sz="1400" baseline="0"/>
              <a:t> months </a:t>
            </a:r>
            <a:endParaRPr lang="en-US" sz="1400"/>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'quary 4a(dom)'!$B$1</c:f>
              <c:strCache>
                <c:ptCount val="1"/>
                <c:pt idx="0">
                  <c:v>visitors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921F-4A41-A98A-A5D23E57C4C0}"/>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921F-4A41-A98A-A5D23E57C4C0}"/>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921F-4A41-A98A-A5D23E57C4C0}"/>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921F-4A41-A98A-A5D23E57C4C0}"/>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921F-4A41-A98A-A5D23E57C4C0}"/>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'quary 4a(dom)'!$A$2:$A$6</c:f>
              <c:strCache>
                <c:ptCount val="5"/>
                <c:pt idx="0">
                  <c:v>June</c:v>
                </c:pt>
                <c:pt idx="1">
                  <c:v>December</c:v>
                </c:pt>
                <c:pt idx="2">
                  <c:v>October</c:v>
                </c:pt>
                <c:pt idx="3">
                  <c:v>January</c:v>
                </c:pt>
                <c:pt idx="4">
                  <c:v>April</c:v>
                </c:pt>
              </c:strCache>
            </c:strRef>
          </c:cat>
          <c:val>
            <c:numRef>
              <c:f>'quary 4a(dom)'!$B$2:$B$6</c:f>
              <c:numCache>
                <c:formatCode>General</c:formatCode>
                <c:ptCount val="5"/>
                <c:pt idx="0">
                  <c:v>16897783</c:v>
                </c:pt>
                <c:pt idx="1">
                  <c:v>9338637</c:v>
                </c:pt>
                <c:pt idx="2">
                  <c:v>6552397</c:v>
                </c:pt>
                <c:pt idx="3">
                  <c:v>6452101</c:v>
                </c:pt>
                <c:pt idx="4">
                  <c:v>6126839</c:v>
                </c:pt>
              </c:numCache>
            </c:numRef>
          </c:val>
          <c:extLst>
            <c:ext xmlns:c16="http://schemas.microsoft.com/office/drawing/2014/chart" uri="{C3380CC4-5D6E-409C-BE32-E72D297353CC}">
              <c16:uniqueId val="{0000000A-921F-4A41-A98A-A5D23E57C4C0}"/>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400"/>
              <a:t>Foreign visitors in Peak</a:t>
            </a:r>
            <a:r>
              <a:rPr lang="en-US" sz="1400" baseline="0"/>
              <a:t> Season</a:t>
            </a:r>
            <a:r>
              <a:rPr lang="en-US" sz="1400"/>
              <a:t> </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'quary 4a(fore)'!$B$1</c:f>
              <c:strCache>
                <c:ptCount val="1"/>
                <c:pt idx="0">
                  <c:v>visitors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926A-4E26-A341-6B42AA7B357B}"/>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926A-4E26-A341-6B42AA7B357B}"/>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926A-4E26-A341-6B42AA7B357B}"/>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926A-4E26-A341-6B42AA7B357B}"/>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926A-4E26-A341-6B42AA7B357B}"/>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'quary 4a(fore)'!$A$2:$A$6</c:f>
              <c:strCache>
                <c:ptCount val="5"/>
                <c:pt idx="0">
                  <c:v>December</c:v>
                </c:pt>
                <c:pt idx="1">
                  <c:v>January</c:v>
                </c:pt>
                <c:pt idx="2">
                  <c:v>February</c:v>
                </c:pt>
                <c:pt idx="3">
                  <c:v>October</c:v>
                </c:pt>
                <c:pt idx="4">
                  <c:v>September</c:v>
                </c:pt>
              </c:strCache>
            </c:strRef>
          </c:cat>
          <c:val>
            <c:numRef>
              <c:f>'quary 4a(fore)'!$B$2:$B$6</c:f>
              <c:numCache>
                <c:formatCode>General</c:formatCode>
                <c:ptCount val="5"/>
                <c:pt idx="0">
                  <c:v>119995</c:v>
                </c:pt>
                <c:pt idx="1">
                  <c:v>106450</c:v>
                </c:pt>
                <c:pt idx="2">
                  <c:v>103778</c:v>
                </c:pt>
                <c:pt idx="3">
                  <c:v>97954</c:v>
                </c:pt>
                <c:pt idx="4">
                  <c:v>94080</c:v>
                </c:pt>
              </c:numCache>
            </c:numRef>
          </c:val>
          <c:extLst>
            <c:ext xmlns:c16="http://schemas.microsoft.com/office/drawing/2014/chart" uri="{C3380CC4-5D6E-409C-BE32-E72D297353CC}">
              <c16:uniqueId val="{0000000A-926A-4E26-A341-6B42AA7B357B}"/>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400"/>
              <a:t>Domestic visitors in Low season</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'quary 4b(dom)'!$B$1</c:f>
              <c:strCache>
                <c:ptCount val="1"/>
                <c:pt idx="0">
                  <c:v>visitors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6DFD-4B6D-9769-890F322C5640}"/>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6DFD-4B6D-9769-890F322C5640}"/>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6DFD-4B6D-9769-890F322C5640}"/>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6DFD-4B6D-9769-890F322C5640}"/>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6DFD-4B6D-9769-890F322C5640}"/>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'quary 4b(dom)'!$A$2:$A$6</c:f>
              <c:strCache>
                <c:ptCount val="5"/>
                <c:pt idx="0">
                  <c:v>February</c:v>
                </c:pt>
                <c:pt idx="1">
                  <c:v>March</c:v>
                </c:pt>
                <c:pt idx="2">
                  <c:v>September</c:v>
                </c:pt>
                <c:pt idx="3">
                  <c:v>July</c:v>
                </c:pt>
                <c:pt idx="4">
                  <c:v>November</c:v>
                </c:pt>
              </c:strCache>
            </c:strRef>
          </c:cat>
          <c:val>
            <c:numRef>
              <c:f>'quary 4b(dom)'!$B$2:$B$6</c:f>
              <c:numCache>
                <c:formatCode>General</c:formatCode>
                <c:ptCount val="5"/>
                <c:pt idx="0">
                  <c:v>5014430</c:v>
                </c:pt>
                <c:pt idx="1">
                  <c:v>5227626</c:v>
                </c:pt>
                <c:pt idx="2">
                  <c:v>5312283</c:v>
                </c:pt>
                <c:pt idx="3">
                  <c:v>5552527</c:v>
                </c:pt>
                <c:pt idx="4">
                  <c:v>5626156</c:v>
                </c:pt>
              </c:numCache>
            </c:numRef>
          </c:val>
          <c:extLst>
            <c:ext xmlns:c16="http://schemas.microsoft.com/office/drawing/2014/chart" uri="{C3380CC4-5D6E-409C-BE32-E72D297353CC}">
              <c16:uniqueId val="{0000000A-6DFD-4B6D-9769-890F322C5640}"/>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400"/>
              <a:t>Foreign</a:t>
            </a:r>
            <a:r>
              <a:rPr lang="en-US" sz="1400" baseline="0"/>
              <a:t> </a:t>
            </a:r>
            <a:r>
              <a:rPr lang="en-US" sz="1400"/>
              <a:t>visitors in Low season</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'quary 4b(fore)'!$B$1</c:f>
              <c:strCache>
                <c:ptCount val="1"/>
                <c:pt idx="0">
                  <c:v>visitors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453F-4FF3-8EB3-D8F4E716311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453F-4FF3-8EB3-D8F4E716311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453F-4FF3-8EB3-D8F4E716311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453F-4FF3-8EB3-D8F4E716311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453F-4FF3-8EB3-D8F4E7163111}"/>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'quary 4b(fore)'!$A$2:$A$6</c:f>
              <c:strCache>
                <c:ptCount val="5"/>
                <c:pt idx="0">
                  <c:v>May</c:v>
                </c:pt>
                <c:pt idx="1">
                  <c:v>April</c:v>
                </c:pt>
                <c:pt idx="2">
                  <c:v>June</c:v>
                </c:pt>
                <c:pt idx="3">
                  <c:v>March</c:v>
                </c:pt>
                <c:pt idx="4">
                  <c:v>July</c:v>
                </c:pt>
              </c:strCache>
            </c:strRef>
          </c:cat>
          <c:val>
            <c:numRef>
              <c:f>'quary 4b(fore)'!$B$2:$B$6</c:f>
              <c:numCache>
                <c:formatCode>General</c:formatCode>
                <c:ptCount val="5"/>
                <c:pt idx="0">
                  <c:v>60376</c:v>
                </c:pt>
                <c:pt idx="1">
                  <c:v>60495</c:v>
                </c:pt>
                <c:pt idx="2">
                  <c:v>67524</c:v>
                </c:pt>
                <c:pt idx="3">
                  <c:v>76358</c:v>
                </c:pt>
                <c:pt idx="4">
                  <c:v>80616</c:v>
                </c:pt>
              </c:numCache>
            </c:numRef>
          </c:val>
          <c:extLst>
            <c:ext xmlns:c16="http://schemas.microsoft.com/office/drawing/2014/chart" uri="{C3380CC4-5D6E-409C-BE32-E72D297353CC}">
              <c16:uniqueId val="{0000000A-453F-4FF3-8EB3-D8F4E7163111}"/>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03">
  <cs:axisTitle>
    <cs:lnRef idx="0"/>
    <cs:fillRef idx="0"/>
    <cs:effectRef idx="0"/>
    <cs:fontRef idx="minor">
      <a:schemeClr val="tx1">
        <a:lumMod val="65000"/>
        <a:lumOff val="35000"/>
      </a:schemeClr>
    </cs:fontRef>
    <cs:defRPr sz="900"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800622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775200-BEEB-4EC5-9A39-C43C4EC2E5D6}"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4146789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1275840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7314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574745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1358291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4025365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10929584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146808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2938723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775200-BEEB-4EC5-9A39-C43C4EC2E5D6}"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2480504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775200-BEEB-4EC5-9A39-C43C4EC2E5D6}"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1157440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775200-BEEB-4EC5-9A39-C43C4EC2E5D6}" type="datetimeFigureOut">
              <a:rPr lang="en-US" smtClean="0"/>
              <a:t>5/16/2023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2865650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775200-BEEB-4EC5-9A39-C43C4EC2E5D6}" type="datetimeFigureOut">
              <a:rPr lang="en-US" smtClean="0"/>
              <a:t>5/16/2023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3473181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775200-BEEB-4EC5-9A39-C43C4EC2E5D6}" type="datetimeFigureOut">
              <a:rPr lang="en-US" smtClean="0"/>
              <a:t>5/16/2023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2419342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775200-BEEB-4EC5-9A39-C43C4EC2E5D6}"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2838756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775200-BEEB-4EC5-9A39-C43C4EC2E5D6}"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B85A41-89D2-4EE1-8020-C971A3E9390B}" type="slidenum">
              <a:rPr lang="en-US" smtClean="0"/>
              <a:t>‹#›</a:t>
            </a:fld>
            <a:endParaRPr lang="en-US"/>
          </a:p>
        </p:txBody>
      </p:sp>
    </p:spTree>
    <p:extLst>
      <p:ext uri="{BB962C8B-B14F-4D97-AF65-F5344CB8AC3E}">
        <p14:creationId xmlns:p14="http://schemas.microsoft.com/office/powerpoint/2010/main" val="468963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775200-BEEB-4EC5-9A39-C43C4EC2E5D6}" type="datetimeFigureOut">
              <a:rPr lang="en-US" smtClean="0"/>
              <a:t>5/16/2023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3B85A41-89D2-4EE1-8020-C971A3E9390B}" type="slidenum">
              <a:rPr lang="en-US" smtClean="0"/>
              <a:t>‹#›</a:t>
            </a:fld>
            <a:endParaRPr lang="en-US"/>
          </a:p>
        </p:txBody>
      </p:sp>
    </p:spTree>
    <p:extLst>
      <p:ext uri="{BB962C8B-B14F-4D97-AF65-F5344CB8AC3E}">
        <p14:creationId xmlns:p14="http://schemas.microsoft.com/office/powerpoint/2010/main" val="2807579288"/>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chart" Target="../charts/chart7.xml"/><Relationship Id="rId2" Type="http://schemas.openxmlformats.org/officeDocument/2006/relationships/package" Target="../embeddings/Microsoft_Excel_Worksheet9.xlsx"/><Relationship Id="rId1" Type="http://schemas.openxmlformats.org/officeDocument/2006/relationships/slideLayout" Target="../slideLayouts/slideLayout7.xml"/><Relationship Id="rId6" Type="http://schemas.openxmlformats.org/officeDocument/2006/relationships/image" Target="../media/image8.emf"/><Relationship Id="rId5" Type="http://schemas.openxmlformats.org/officeDocument/2006/relationships/package" Target="../embeddings/Microsoft_Excel_Worksheet11.xlsx"/><Relationship Id="rId4" Type="http://schemas.openxmlformats.org/officeDocument/2006/relationships/chart" Target="../charts/chart6.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chart" Target="../charts/chart9.xml"/><Relationship Id="rId2" Type="http://schemas.openxmlformats.org/officeDocument/2006/relationships/package" Target="../embeddings/Microsoft_Excel_Worksheet12.xlsx"/><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package" Target="../embeddings/Microsoft_Excel_Worksheet14.xlsx"/><Relationship Id="rId4" Type="http://schemas.openxmlformats.org/officeDocument/2006/relationships/chart" Target="../charts/char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7" Type="http://schemas.openxmlformats.org/officeDocument/2006/relationships/chart" Target="../charts/chart11.xml"/><Relationship Id="rId2" Type="http://schemas.openxmlformats.org/officeDocument/2006/relationships/package" Target="../embeddings/Microsoft_Excel_Worksheet16.xlsx"/><Relationship Id="rId1" Type="http://schemas.openxmlformats.org/officeDocument/2006/relationships/slideLayout" Target="../slideLayouts/slideLayout7.xml"/><Relationship Id="rId6" Type="http://schemas.openxmlformats.org/officeDocument/2006/relationships/image" Target="../media/image12.emf"/><Relationship Id="rId5" Type="http://schemas.openxmlformats.org/officeDocument/2006/relationships/package" Target="../embeddings/Microsoft_Excel_Worksheet18.xlsx"/><Relationship Id="rId4" Type="http://schemas.openxmlformats.org/officeDocument/2006/relationships/chart" Target="../charts/char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chart" Target="../charts/chart13.xml"/><Relationship Id="rId2" Type="http://schemas.openxmlformats.org/officeDocument/2006/relationships/package" Target="../embeddings/Microsoft_Excel_Worksheet20.xlsx"/><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package" Target="../embeddings/Microsoft_Excel_Worksheet22.xlsx"/><Relationship Id="rId4" Type="http://schemas.openxmlformats.org/officeDocument/2006/relationships/chart" Target="../charts/char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package" Target="../embeddings/Microsoft_Excel_Worksheet24.xlsx"/><Relationship Id="rId1" Type="http://schemas.openxmlformats.org/officeDocument/2006/relationships/slideLayout" Target="../slideLayouts/slideLayout7.xml"/><Relationship Id="rId4" Type="http://schemas.openxmlformats.org/officeDocument/2006/relationships/chart" Target="../charts/char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chart" Target="../charts/chart3.xml"/><Relationship Id="rId2" Type="http://schemas.openxmlformats.org/officeDocument/2006/relationships/package" Target="../embeddings/Microsoft_Excel_Worksheet1.xlsx"/><Relationship Id="rId1" Type="http://schemas.openxmlformats.org/officeDocument/2006/relationships/slideLayout" Target="../slideLayouts/slideLayout7.xml"/><Relationship Id="rId6" Type="http://schemas.openxmlformats.org/officeDocument/2006/relationships/image" Target="../media/image4.emf"/><Relationship Id="rId5" Type="http://schemas.openxmlformats.org/officeDocument/2006/relationships/package" Target="../embeddings/Microsoft_Excel_Worksheet3.xlsx"/><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6.emf"/><Relationship Id="rId2" Type="http://schemas.openxmlformats.org/officeDocument/2006/relationships/package" Target="../embeddings/Microsoft_Excel_Worksheet5.xlsx"/><Relationship Id="rId1" Type="http://schemas.openxmlformats.org/officeDocument/2006/relationships/slideLayout" Target="../slideLayouts/slideLayout7.xml"/><Relationship Id="rId6" Type="http://schemas.openxmlformats.org/officeDocument/2006/relationships/package" Target="../embeddings/Microsoft_Excel_Worksheet8.xlsx"/><Relationship Id="rId5" Type="http://schemas.openxmlformats.org/officeDocument/2006/relationships/chart" Target="../charts/chart5.xml"/><Relationship Id="rId4" Type="http://schemas.openxmlformats.org/officeDocument/2006/relationships/chart" Target="../charts/char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3A4CF-3198-6CCE-BC48-164E9C9B20A0}"/>
              </a:ext>
            </a:extLst>
          </p:cNvPr>
          <p:cNvSpPr>
            <a:spLocks noGrp="1"/>
          </p:cNvSpPr>
          <p:nvPr>
            <p:ph type="ctrTitle"/>
          </p:nvPr>
        </p:nvSpPr>
        <p:spPr/>
        <p:txBody>
          <a:bodyPr>
            <a:normAutofit/>
          </a:bodyPr>
          <a:lstStyle/>
          <a:p>
            <a:r>
              <a:rPr lang="en-US" sz="5400" b="1" dirty="0"/>
              <a:t>Revitalizing Telangana Tourism</a:t>
            </a:r>
          </a:p>
        </p:txBody>
      </p:sp>
      <p:sp>
        <p:nvSpPr>
          <p:cNvPr id="3" name="Subtitle 2">
            <a:extLst>
              <a:ext uri="{FF2B5EF4-FFF2-40B4-BE49-F238E27FC236}">
                <a16:creationId xmlns:a16="http://schemas.microsoft.com/office/drawing/2014/main" id="{683CBD4D-B219-C690-DBE8-EFDEA3BCB408}"/>
              </a:ext>
            </a:extLst>
          </p:cNvPr>
          <p:cNvSpPr>
            <a:spLocks noGrp="1"/>
          </p:cNvSpPr>
          <p:nvPr>
            <p:ph type="subTitle" idx="1"/>
          </p:nvPr>
        </p:nvSpPr>
        <p:spPr/>
        <p:txBody>
          <a:bodyPr/>
          <a:lstStyle/>
          <a:p>
            <a:endParaRPr lang="en-US" b="1" dirty="0"/>
          </a:p>
          <a:p>
            <a:r>
              <a:rPr lang="en-US" b="1" dirty="0"/>
              <a:t>Key Insights and Recommendations</a:t>
            </a:r>
          </a:p>
          <a:p>
            <a:endParaRPr lang="en-US" b="1" dirty="0"/>
          </a:p>
        </p:txBody>
      </p:sp>
    </p:spTree>
    <p:extLst>
      <p:ext uri="{BB962C8B-B14F-4D97-AF65-F5344CB8AC3E}">
        <p14:creationId xmlns:p14="http://schemas.microsoft.com/office/powerpoint/2010/main" val="158433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42C781-1BFC-520C-75A8-60B893E548D4}"/>
              </a:ext>
            </a:extLst>
          </p:cNvPr>
          <p:cNvSpPr txBox="1"/>
          <p:nvPr/>
        </p:nvSpPr>
        <p:spPr>
          <a:xfrm>
            <a:off x="1917577" y="541538"/>
            <a:ext cx="9721048" cy="646331"/>
          </a:xfrm>
          <a:prstGeom prst="rect">
            <a:avLst/>
          </a:prstGeom>
          <a:noFill/>
        </p:spPr>
        <p:txBody>
          <a:bodyPr wrap="square" rtlCol="0">
            <a:spAutoFit/>
          </a:bodyPr>
          <a:lstStyle/>
          <a:p>
            <a:r>
              <a:rPr lang="en-US" dirty="0"/>
              <a:t>Query 4:--- What are the peak and low season months for Hyderabad based on the data from 2016 to 2019 for Hyderabad district?</a:t>
            </a:r>
          </a:p>
        </p:txBody>
      </p:sp>
      <p:graphicFrame>
        <p:nvGraphicFramePr>
          <p:cNvPr id="4" name="Object 3">
            <a:extLst>
              <a:ext uri="{FF2B5EF4-FFF2-40B4-BE49-F238E27FC236}">
                <a16:creationId xmlns:a16="http://schemas.microsoft.com/office/drawing/2014/main" id="{990F3E2D-361B-4C7E-1FAA-B1EBB3468D74}"/>
              </a:ext>
            </a:extLst>
          </p:cNvPr>
          <p:cNvGraphicFramePr>
            <a:graphicFrameLocks noChangeAspect="1"/>
          </p:cNvGraphicFramePr>
          <p:nvPr>
            <p:extLst>
              <p:ext uri="{D42A27DB-BD31-4B8C-83A1-F6EECF244321}">
                <p14:modId xmlns:p14="http://schemas.microsoft.com/office/powerpoint/2010/main" val="4099966252"/>
              </p:ext>
            </p:extLst>
          </p:nvPr>
        </p:nvGraphicFramePr>
        <p:xfrm>
          <a:off x="1530221" y="1571348"/>
          <a:ext cx="2313992" cy="1511870"/>
        </p:xfrm>
        <a:graphic>
          <a:graphicData uri="http://schemas.openxmlformats.org/presentationml/2006/ole">
            <mc:AlternateContent xmlns:mc="http://schemas.openxmlformats.org/markup-compatibility/2006">
              <mc:Choice xmlns:v="urn:schemas-microsoft-com:vml" Requires="v">
                <p:oleObj name="Worksheet" r:id="rId2" imgW="1600413" imgH="1104813" progId="Excel.Sheet.12">
                  <p:embed/>
                </p:oleObj>
              </mc:Choice>
              <mc:Fallback>
                <p:oleObj name="Worksheet" r:id="rId2" imgW="1600413" imgH="1104813" progId="Excel.Sheet.12">
                  <p:embed/>
                  <p:pic>
                    <p:nvPicPr>
                      <p:cNvPr id="0" name=""/>
                      <p:cNvPicPr/>
                      <p:nvPr/>
                    </p:nvPicPr>
                    <p:blipFill>
                      <a:blip r:embed="rId3"/>
                      <a:stretch>
                        <a:fillRect/>
                      </a:stretch>
                    </p:blipFill>
                    <p:spPr>
                      <a:xfrm>
                        <a:off x="1530221" y="1571348"/>
                        <a:ext cx="2313992" cy="1511870"/>
                      </a:xfrm>
                      <a:prstGeom prst="rect">
                        <a:avLst/>
                      </a:prstGeom>
                    </p:spPr>
                  </p:pic>
                </p:oleObj>
              </mc:Fallback>
            </mc:AlternateContent>
          </a:graphicData>
        </a:graphic>
      </p:graphicFrame>
      <p:graphicFrame>
        <p:nvGraphicFramePr>
          <p:cNvPr id="5" name="Chart 4">
            <a:extLst>
              <a:ext uri="{FF2B5EF4-FFF2-40B4-BE49-F238E27FC236}">
                <a16:creationId xmlns:a16="http://schemas.microsoft.com/office/drawing/2014/main" id="{58AC889D-C595-D8F1-C737-46F986257836}"/>
              </a:ext>
            </a:extLst>
          </p:cNvPr>
          <p:cNvGraphicFramePr>
            <a:graphicFrameLocks/>
          </p:cNvGraphicFramePr>
          <p:nvPr>
            <p:extLst>
              <p:ext uri="{D42A27DB-BD31-4B8C-83A1-F6EECF244321}">
                <p14:modId xmlns:p14="http://schemas.microsoft.com/office/powerpoint/2010/main" val="1703791679"/>
              </p:ext>
            </p:extLst>
          </p:nvPr>
        </p:nvGraphicFramePr>
        <p:xfrm>
          <a:off x="1365755" y="3466697"/>
          <a:ext cx="3246120" cy="241173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Object 5">
            <a:extLst>
              <a:ext uri="{FF2B5EF4-FFF2-40B4-BE49-F238E27FC236}">
                <a16:creationId xmlns:a16="http://schemas.microsoft.com/office/drawing/2014/main" id="{DC94713C-687A-B90B-980C-719C87533D6B}"/>
              </a:ext>
            </a:extLst>
          </p:cNvPr>
          <p:cNvGraphicFramePr>
            <a:graphicFrameLocks noChangeAspect="1"/>
          </p:cNvGraphicFramePr>
          <p:nvPr>
            <p:extLst>
              <p:ext uri="{D42A27DB-BD31-4B8C-83A1-F6EECF244321}">
                <p14:modId xmlns:p14="http://schemas.microsoft.com/office/powerpoint/2010/main" val="432540441"/>
              </p:ext>
            </p:extLst>
          </p:nvPr>
        </p:nvGraphicFramePr>
        <p:xfrm>
          <a:off x="8909616" y="1347957"/>
          <a:ext cx="2820141" cy="1511869"/>
        </p:xfrm>
        <a:graphic>
          <a:graphicData uri="http://schemas.openxmlformats.org/presentationml/2006/ole">
            <mc:AlternateContent xmlns:mc="http://schemas.openxmlformats.org/markup-compatibility/2006">
              <mc:Choice xmlns:v="urn:schemas-microsoft-com:vml" Requires="v">
                <p:oleObj name="Worksheet" r:id="rId5" imgW="1600413" imgH="1104813" progId="Excel.Sheet.12">
                  <p:embed/>
                </p:oleObj>
              </mc:Choice>
              <mc:Fallback>
                <p:oleObj name="Worksheet" r:id="rId5" imgW="1600413" imgH="1104813" progId="Excel.Sheet.12">
                  <p:embed/>
                  <p:pic>
                    <p:nvPicPr>
                      <p:cNvPr id="0" name=""/>
                      <p:cNvPicPr/>
                      <p:nvPr/>
                    </p:nvPicPr>
                    <p:blipFill>
                      <a:blip r:embed="rId6"/>
                      <a:stretch>
                        <a:fillRect/>
                      </a:stretch>
                    </p:blipFill>
                    <p:spPr>
                      <a:xfrm>
                        <a:off x="8909616" y="1347957"/>
                        <a:ext cx="2820141" cy="1511869"/>
                      </a:xfrm>
                      <a:prstGeom prst="rect">
                        <a:avLst/>
                      </a:prstGeom>
                    </p:spPr>
                  </p:pic>
                </p:oleObj>
              </mc:Fallback>
            </mc:AlternateContent>
          </a:graphicData>
        </a:graphic>
      </p:graphicFrame>
      <p:graphicFrame>
        <p:nvGraphicFramePr>
          <p:cNvPr id="7" name="Chart 6">
            <a:extLst>
              <a:ext uri="{FF2B5EF4-FFF2-40B4-BE49-F238E27FC236}">
                <a16:creationId xmlns:a16="http://schemas.microsoft.com/office/drawing/2014/main" id="{8139848A-F3A0-6BD7-E6FA-8211081046B2}"/>
              </a:ext>
            </a:extLst>
          </p:cNvPr>
          <p:cNvGraphicFramePr>
            <a:graphicFrameLocks/>
          </p:cNvGraphicFramePr>
          <p:nvPr>
            <p:extLst>
              <p:ext uri="{D42A27DB-BD31-4B8C-83A1-F6EECF244321}">
                <p14:modId xmlns:p14="http://schemas.microsoft.com/office/powerpoint/2010/main" val="791797945"/>
              </p:ext>
            </p:extLst>
          </p:nvPr>
        </p:nvGraphicFramePr>
        <p:xfrm>
          <a:off x="8549047" y="3429000"/>
          <a:ext cx="3261360" cy="2670810"/>
        </p:xfrm>
        <a:graphic>
          <a:graphicData uri="http://schemas.openxmlformats.org/drawingml/2006/chart">
            <c:chart xmlns:c="http://schemas.openxmlformats.org/drawingml/2006/chart" xmlns:r="http://schemas.openxmlformats.org/officeDocument/2006/relationships" r:id="rId7"/>
          </a:graphicData>
        </a:graphic>
      </p:graphicFrame>
      <p:sp>
        <p:nvSpPr>
          <p:cNvPr id="8" name="TextBox 7">
            <a:extLst>
              <a:ext uri="{FF2B5EF4-FFF2-40B4-BE49-F238E27FC236}">
                <a16:creationId xmlns:a16="http://schemas.microsoft.com/office/drawing/2014/main" id="{218528F1-0A4E-C346-FF56-64D04BC7D9C5}"/>
              </a:ext>
            </a:extLst>
          </p:cNvPr>
          <p:cNvSpPr txBox="1"/>
          <p:nvPr/>
        </p:nvSpPr>
        <p:spPr>
          <a:xfrm>
            <a:off x="4245429" y="1571348"/>
            <a:ext cx="3984171" cy="400110"/>
          </a:xfrm>
          <a:prstGeom prst="rect">
            <a:avLst/>
          </a:prstGeom>
          <a:noFill/>
        </p:spPr>
        <p:txBody>
          <a:bodyPr wrap="square" rtlCol="0">
            <a:spAutoFit/>
          </a:bodyPr>
          <a:lstStyle/>
          <a:p>
            <a:pPr algn="ctr"/>
            <a:r>
              <a:rPr lang="en-US" sz="2000" b="1" dirty="0"/>
              <a:t>Peak Seasons of Hyderabad</a:t>
            </a:r>
          </a:p>
        </p:txBody>
      </p:sp>
      <p:sp>
        <p:nvSpPr>
          <p:cNvPr id="9" name="TextBox 8">
            <a:extLst>
              <a:ext uri="{FF2B5EF4-FFF2-40B4-BE49-F238E27FC236}">
                <a16:creationId xmlns:a16="http://schemas.microsoft.com/office/drawing/2014/main" id="{B2053ABE-C7F2-93AE-9BC7-DC509EF23146}"/>
              </a:ext>
            </a:extLst>
          </p:cNvPr>
          <p:cNvSpPr txBox="1"/>
          <p:nvPr/>
        </p:nvSpPr>
        <p:spPr>
          <a:xfrm>
            <a:off x="5085184" y="2397967"/>
            <a:ext cx="2967134" cy="2739211"/>
          </a:xfrm>
          <a:prstGeom prst="rect">
            <a:avLst/>
          </a:prstGeom>
          <a:noFill/>
        </p:spPr>
        <p:txBody>
          <a:bodyPr wrap="square" rtlCol="0">
            <a:spAutoFit/>
          </a:bodyPr>
          <a:lstStyle/>
          <a:p>
            <a:r>
              <a:rPr lang="en-US" b="1" u="sng" dirty="0"/>
              <a:t>   Key Insights:</a:t>
            </a:r>
          </a:p>
          <a:p>
            <a:endParaRPr lang="en-US" dirty="0"/>
          </a:p>
          <a:p>
            <a:pPr marL="285750" indent="-285750">
              <a:buFontTx/>
              <a:buChar char="-"/>
            </a:pPr>
            <a:r>
              <a:rPr lang="en-US" sz="1600" dirty="0"/>
              <a:t>Foreign Countries visits Hyderabad mostly in December, January and February months.</a:t>
            </a:r>
          </a:p>
          <a:p>
            <a:pPr marL="285750" indent="-285750">
              <a:buFontTx/>
              <a:buChar char="-"/>
            </a:pPr>
            <a:endParaRPr lang="en-US" sz="1600" dirty="0"/>
          </a:p>
          <a:p>
            <a:pPr marL="285750" indent="-285750">
              <a:buFontTx/>
              <a:buChar char="-"/>
            </a:pPr>
            <a:r>
              <a:rPr lang="en-US" sz="1600" dirty="0"/>
              <a:t>While Domestic visitors visits mostly in June, December, October</a:t>
            </a:r>
            <a:r>
              <a:rPr lang="en-US" dirty="0"/>
              <a:t>.</a:t>
            </a:r>
          </a:p>
        </p:txBody>
      </p:sp>
      <p:sp>
        <p:nvSpPr>
          <p:cNvPr id="3" name="Arrow: Right 2">
            <a:extLst>
              <a:ext uri="{FF2B5EF4-FFF2-40B4-BE49-F238E27FC236}">
                <a16:creationId xmlns:a16="http://schemas.microsoft.com/office/drawing/2014/main" id="{00DC4B9C-C32D-7D26-C50F-AC74D7C7F796}"/>
              </a:ext>
            </a:extLst>
          </p:cNvPr>
          <p:cNvSpPr/>
          <p:nvPr/>
        </p:nvSpPr>
        <p:spPr>
          <a:xfrm>
            <a:off x="4963886" y="2556588"/>
            <a:ext cx="242596" cy="102636"/>
          </a:xfrm>
          <a:prstGeom prst="rightArrow">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920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E7CA670-9EED-923E-6D41-3DB144068320}"/>
              </a:ext>
            </a:extLst>
          </p:cNvPr>
          <p:cNvGraphicFramePr>
            <a:graphicFrameLocks noChangeAspect="1"/>
          </p:cNvGraphicFramePr>
          <p:nvPr>
            <p:extLst>
              <p:ext uri="{D42A27DB-BD31-4B8C-83A1-F6EECF244321}">
                <p14:modId xmlns:p14="http://schemas.microsoft.com/office/powerpoint/2010/main" val="982869511"/>
              </p:ext>
            </p:extLst>
          </p:nvPr>
        </p:nvGraphicFramePr>
        <p:xfrm>
          <a:off x="1995997" y="877487"/>
          <a:ext cx="2123242" cy="1528362"/>
        </p:xfrm>
        <a:graphic>
          <a:graphicData uri="http://schemas.openxmlformats.org/presentationml/2006/ole">
            <mc:AlternateContent xmlns:mc="http://schemas.openxmlformats.org/markup-compatibility/2006">
              <mc:Choice xmlns:v="urn:schemas-microsoft-com:vml" Requires="v">
                <p:oleObj name="Worksheet" r:id="rId2" imgW="1523858" imgH="1104813" progId="Excel.Sheet.12">
                  <p:embed/>
                </p:oleObj>
              </mc:Choice>
              <mc:Fallback>
                <p:oleObj name="Worksheet" r:id="rId2" imgW="1523858" imgH="1104813" progId="Excel.Sheet.12">
                  <p:embed/>
                  <p:pic>
                    <p:nvPicPr>
                      <p:cNvPr id="0" name=""/>
                      <p:cNvPicPr/>
                      <p:nvPr/>
                    </p:nvPicPr>
                    <p:blipFill>
                      <a:blip r:embed="rId3"/>
                      <a:stretch>
                        <a:fillRect/>
                      </a:stretch>
                    </p:blipFill>
                    <p:spPr>
                      <a:xfrm>
                        <a:off x="1995997" y="877487"/>
                        <a:ext cx="2123242" cy="1528362"/>
                      </a:xfrm>
                      <a:prstGeom prst="rect">
                        <a:avLst/>
                      </a:prstGeom>
                    </p:spPr>
                  </p:pic>
                </p:oleObj>
              </mc:Fallback>
            </mc:AlternateContent>
          </a:graphicData>
        </a:graphic>
      </p:graphicFrame>
      <p:graphicFrame>
        <p:nvGraphicFramePr>
          <p:cNvPr id="3" name="Chart 2">
            <a:extLst>
              <a:ext uri="{FF2B5EF4-FFF2-40B4-BE49-F238E27FC236}">
                <a16:creationId xmlns:a16="http://schemas.microsoft.com/office/drawing/2014/main" id="{B0DAF931-F885-607C-5D98-7443A441AB57}"/>
              </a:ext>
            </a:extLst>
          </p:cNvPr>
          <p:cNvGraphicFramePr>
            <a:graphicFrameLocks/>
          </p:cNvGraphicFramePr>
          <p:nvPr>
            <p:extLst>
              <p:ext uri="{D42A27DB-BD31-4B8C-83A1-F6EECF244321}">
                <p14:modId xmlns:p14="http://schemas.microsoft.com/office/powerpoint/2010/main" val="1118678656"/>
              </p:ext>
            </p:extLst>
          </p:nvPr>
        </p:nvGraphicFramePr>
        <p:xfrm>
          <a:off x="1418253" y="2916792"/>
          <a:ext cx="3760237" cy="277488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Object 3">
            <a:extLst>
              <a:ext uri="{FF2B5EF4-FFF2-40B4-BE49-F238E27FC236}">
                <a16:creationId xmlns:a16="http://schemas.microsoft.com/office/drawing/2014/main" id="{F4DFD66C-8CF6-AA4E-7FA3-C724D045332B}"/>
              </a:ext>
            </a:extLst>
          </p:cNvPr>
          <p:cNvGraphicFramePr>
            <a:graphicFrameLocks noChangeAspect="1"/>
          </p:cNvGraphicFramePr>
          <p:nvPr>
            <p:extLst>
              <p:ext uri="{D42A27DB-BD31-4B8C-83A1-F6EECF244321}">
                <p14:modId xmlns:p14="http://schemas.microsoft.com/office/powerpoint/2010/main" val="3735799659"/>
              </p:ext>
            </p:extLst>
          </p:nvPr>
        </p:nvGraphicFramePr>
        <p:xfrm>
          <a:off x="8634411" y="823589"/>
          <a:ext cx="2194264" cy="1636158"/>
        </p:xfrm>
        <a:graphic>
          <a:graphicData uri="http://schemas.openxmlformats.org/presentationml/2006/ole">
            <mc:AlternateContent xmlns:mc="http://schemas.openxmlformats.org/markup-compatibility/2006">
              <mc:Choice xmlns:v="urn:schemas-microsoft-com:vml" Requires="v">
                <p:oleObj name="Worksheet" r:id="rId5" imgW="1523858" imgH="1104813" progId="Excel.Sheet.12">
                  <p:embed/>
                </p:oleObj>
              </mc:Choice>
              <mc:Fallback>
                <p:oleObj name="Worksheet" r:id="rId5" imgW="1523858" imgH="1104813" progId="Excel.Sheet.12">
                  <p:embed/>
                  <p:pic>
                    <p:nvPicPr>
                      <p:cNvPr id="0" name=""/>
                      <p:cNvPicPr/>
                      <p:nvPr/>
                    </p:nvPicPr>
                    <p:blipFill>
                      <a:blip r:embed="rId6"/>
                      <a:stretch>
                        <a:fillRect/>
                      </a:stretch>
                    </p:blipFill>
                    <p:spPr>
                      <a:xfrm>
                        <a:off x="8634411" y="823589"/>
                        <a:ext cx="2194264" cy="1636158"/>
                      </a:xfrm>
                      <a:prstGeom prst="rect">
                        <a:avLst/>
                      </a:prstGeom>
                    </p:spPr>
                  </p:pic>
                </p:oleObj>
              </mc:Fallback>
            </mc:AlternateContent>
          </a:graphicData>
        </a:graphic>
      </p:graphicFrame>
      <p:graphicFrame>
        <p:nvGraphicFramePr>
          <p:cNvPr id="5" name="Chart 4">
            <a:extLst>
              <a:ext uri="{FF2B5EF4-FFF2-40B4-BE49-F238E27FC236}">
                <a16:creationId xmlns:a16="http://schemas.microsoft.com/office/drawing/2014/main" id="{7B3CE8FD-B04D-01D2-200C-34AC692B2FC3}"/>
              </a:ext>
            </a:extLst>
          </p:cNvPr>
          <p:cNvGraphicFramePr>
            <a:graphicFrameLocks/>
          </p:cNvGraphicFramePr>
          <p:nvPr>
            <p:extLst>
              <p:ext uri="{D42A27DB-BD31-4B8C-83A1-F6EECF244321}">
                <p14:modId xmlns:p14="http://schemas.microsoft.com/office/powerpoint/2010/main" val="476415236"/>
              </p:ext>
            </p:extLst>
          </p:nvPr>
        </p:nvGraphicFramePr>
        <p:xfrm>
          <a:off x="8117633" y="2916793"/>
          <a:ext cx="3993502" cy="2774881"/>
        </p:xfrm>
        <a:graphic>
          <a:graphicData uri="http://schemas.openxmlformats.org/drawingml/2006/chart">
            <c:chart xmlns:c="http://schemas.openxmlformats.org/drawingml/2006/chart" xmlns:r="http://schemas.openxmlformats.org/officeDocument/2006/relationships" r:id="rId7"/>
          </a:graphicData>
        </a:graphic>
      </p:graphicFrame>
      <p:sp>
        <p:nvSpPr>
          <p:cNvPr id="6" name="TextBox 5">
            <a:extLst>
              <a:ext uri="{FF2B5EF4-FFF2-40B4-BE49-F238E27FC236}">
                <a16:creationId xmlns:a16="http://schemas.microsoft.com/office/drawing/2014/main" id="{BDA22A3B-E2B0-36C4-5322-FC901BDAC5BE}"/>
              </a:ext>
            </a:extLst>
          </p:cNvPr>
          <p:cNvSpPr txBox="1"/>
          <p:nvPr/>
        </p:nvSpPr>
        <p:spPr>
          <a:xfrm>
            <a:off x="1791478" y="261257"/>
            <a:ext cx="7305869" cy="369332"/>
          </a:xfrm>
          <a:prstGeom prst="rect">
            <a:avLst/>
          </a:prstGeom>
          <a:noFill/>
        </p:spPr>
        <p:txBody>
          <a:bodyPr wrap="square" rtlCol="0">
            <a:spAutoFit/>
          </a:bodyPr>
          <a:lstStyle/>
          <a:p>
            <a:r>
              <a:rPr lang="en-US" b="1" dirty="0"/>
              <a:t>Low Seasons with Domestic and Foreign Visitors:</a:t>
            </a:r>
          </a:p>
        </p:txBody>
      </p:sp>
      <p:sp>
        <p:nvSpPr>
          <p:cNvPr id="7" name="TextBox 6">
            <a:extLst>
              <a:ext uri="{FF2B5EF4-FFF2-40B4-BE49-F238E27FC236}">
                <a16:creationId xmlns:a16="http://schemas.microsoft.com/office/drawing/2014/main" id="{52CD4190-B4D8-51A5-7BC3-FBC3CE463A03}"/>
              </a:ext>
            </a:extLst>
          </p:cNvPr>
          <p:cNvSpPr txBox="1"/>
          <p:nvPr/>
        </p:nvSpPr>
        <p:spPr>
          <a:xfrm>
            <a:off x="5570376" y="1175657"/>
            <a:ext cx="2194264" cy="3447098"/>
          </a:xfrm>
          <a:prstGeom prst="rect">
            <a:avLst/>
          </a:prstGeom>
          <a:noFill/>
        </p:spPr>
        <p:txBody>
          <a:bodyPr wrap="square" rtlCol="0">
            <a:spAutoFit/>
          </a:bodyPr>
          <a:lstStyle/>
          <a:p>
            <a:r>
              <a:rPr lang="en-US" b="1" dirty="0"/>
              <a:t>Key Insights</a:t>
            </a:r>
            <a:r>
              <a:rPr lang="en-US" dirty="0"/>
              <a:t>:</a:t>
            </a:r>
          </a:p>
          <a:p>
            <a:endParaRPr lang="en-US" dirty="0"/>
          </a:p>
          <a:p>
            <a:pPr marL="285750" indent="-285750">
              <a:buFontTx/>
              <a:buChar char="-"/>
            </a:pPr>
            <a:r>
              <a:rPr lang="en-US" sz="1600" dirty="0"/>
              <a:t>To see in the table lowest month is February with Domestic visitors.</a:t>
            </a:r>
          </a:p>
          <a:p>
            <a:r>
              <a:rPr lang="en-US" sz="1600" dirty="0"/>
              <a:t> </a:t>
            </a:r>
          </a:p>
          <a:p>
            <a:pPr marL="285750" indent="-285750">
              <a:buFontTx/>
              <a:buChar char="-"/>
            </a:pPr>
            <a:r>
              <a:rPr lang="en-US" sz="1600" dirty="0"/>
              <a:t>While for the foreign visitors May was the lowest season</a:t>
            </a:r>
            <a:r>
              <a:rPr lang="en-US" dirty="0"/>
              <a:t>.</a:t>
            </a:r>
          </a:p>
          <a:p>
            <a:pPr marL="285750" indent="-285750">
              <a:buFontTx/>
              <a:buChar char="-"/>
            </a:pPr>
            <a:endParaRPr lang="en-US" dirty="0"/>
          </a:p>
          <a:p>
            <a:pPr marL="285750" indent="-285750">
              <a:buFontTx/>
              <a:buChar char="-"/>
            </a:pPr>
            <a:endParaRPr lang="en-US" dirty="0"/>
          </a:p>
        </p:txBody>
      </p:sp>
      <p:sp>
        <p:nvSpPr>
          <p:cNvPr id="8" name="Arrow: Curved Right 7">
            <a:extLst>
              <a:ext uri="{FF2B5EF4-FFF2-40B4-BE49-F238E27FC236}">
                <a16:creationId xmlns:a16="http://schemas.microsoft.com/office/drawing/2014/main" id="{57D27528-1349-9F99-1332-C30B3B39D86F}"/>
              </a:ext>
            </a:extLst>
          </p:cNvPr>
          <p:cNvSpPr/>
          <p:nvPr/>
        </p:nvSpPr>
        <p:spPr>
          <a:xfrm>
            <a:off x="1418253" y="68258"/>
            <a:ext cx="373225" cy="463318"/>
          </a:xfrm>
          <a:prstGeom prst="curvedRightArrow">
            <a:avLst>
              <a:gd name="adj1" fmla="val 9758"/>
              <a:gd name="adj2" fmla="val 50000"/>
              <a:gd name="adj3" fmla="val 25000"/>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9" name="Arrow: Notched Right 8">
            <a:extLst>
              <a:ext uri="{FF2B5EF4-FFF2-40B4-BE49-F238E27FC236}">
                <a16:creationId xmlns:a16="http://schemas.microsoft.com/office/drawing/2014/main" id="{E09A70F2-5EFF-F6AF-BC3D-797A55169C43}"/>
              </a:ext>
            </a:extLst>
          </p:cNvPr>
          <p:cNvSpPr/>
          <p:nvPr/>
        </p:nvSpPr>
        <p:spPr>
          <a:xfrm>
            <a:off x="5299787" y="1296955"/>
            <a:ext cx="270589" cy="167952"/>
          </a:xfrm>
          <a:prstGeom prst="notched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4191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AE76EC-E7EA-C260-FCEF-DE60730CAC75}"/>
              </a:ext>
            </a:extLst>
          </p:cNvPr>
          <p:cNvSpPr txBox="1"/>
          <p:nvPr/>
        </p:nvSpPr>
        <p:spPr>
          <a:xfrm>
            <a:off x="1660849" y="167951"/>
            <a:ext cx="10049069" cy="369332"/>
          </a:xfrm>
          <a:prstGeom prst="rect">
            <a:avLst/>
          </a:prstGeom>
          <a:noFill/>
        </p:spPr>
        <p:txBody>
          <a:bodyPr wrap="square" rtlCol="0">
            <a:spAutoFit/>
          </a:bodyPr>
          <a:lstStyle/>
          <a:p>
            <a:r>
              <a:rPr lang="en-US" dirty="0"/>
              <a:t>Query 5: --- Show the top and bottom 3 districts with high domestic to foreign tourist ratio?</a:t>
            </a:r>
          </a:p>
        </p:txBody>
      </p:sp>
      <p:graphicFrame>
        <p:nvGraphicFramePr>
          <p:cNvPr id="5" name="Object 4">
            <a:extLst>
              <a:ext uri="{FF2B5EF4-FFF2-40B4-BE49-F238E27FC236}">
                <a16:creationId xmlns:a16="http://schemas.microsoft.com/office/drawing/2014/main" id="{9E7E505C-A9D7-6010-C24E-7E22D21CEB2D}"/>
              </a:ext>
            </a:extLst>
          </p:cNvPr>
          <p:cNvGraphicFramePr>
            <a:graphicFrameLocks noChangeAspect="1"/>
          </p:cNvGraphicFramePr>
          <p:nvPr>
            <p:extLst>
              <p:ext uri="{D42A27DB-BD31-4B8C-83A1-F6EECF244321}">
                <p14:modId xmlns:p14="http://schemas.microsoft.com/office/powerpoint/2010/main" val="483554972"/>
              </p:ext>
            </p:extLst>
          </p:nvPr>
        </p:nvGraphicFramePr>
        <p:xfrm>
          <a:off x="1541106" y="905069"/>
          <a:ext cx="2895600" cy="1110343"/>
        </p:xfrm>
        <a:graphic>
          <a:graphicData uri="http://schemas.openxmlformats.org/presentationml/2006/ole">
            <mc:AlternateContent xmlns:mc="http://schemas.openxmlformats.org/markup-compatibility/2006">
              <mc:Choice xmlns:v="urn:schemas-microsoft-com:vml" Requires="v">
                <p:oleObj name="Worksheet" r:id="rId2" imgW="2895458" imgH="738958" progId="Excel.Sheet.12">
                  <p:embed/>
                </p:oleObj>
              </mc:Choice>
              <mc:Fallback>
                <p:oleObj name="Worksheet" r:id="rId2" imgW="2895458" imgH="738958" progId="Excel.Sheet.12">
                  <p:embed/>
                  <p:pic>
                    <p:nvPicPr>
                      <p:cNvPr id="0" name=""/>
                      <p:cNvPicPr/>
                      <p:nvPr/>
                    </p:nvPicPr>
                    <p:blipFill>
                      <a:blip r:embed="rId3"/>
                      <a:stretch>
                        <a:fillRect/>
                      </a:stretch>
                    </p:blipFill>
                    <p:spPr>
                      <a:xfrm>
                        <a:off x="1541106" y="905069"/>
                        <a:ext cx="2895600" cy="1110343"/>
                      </a:xfrm>
                      <a:prstGeom prst="rect">
                        <a:avLst/>
                      </a:prstGeom>
                    </p:spPr>
                  </p:pic>
                </p:oleObj>
              </mc:Fallback>
            </mc:AlternateContent>
          </a:graphicData>
        </a:graphic>
      </p:graphicFrame>
      <p:graphicFrame>
        <p:nvGraphicFramePr>
          <p:cNvPr id="6" name="Chart 5">
            <a:extLst>
              <a:ext uri="{FF2B5EF4-FFF2-40B4-BE49-F238E27FC236}">
                <a16:creationId xmlns:a16="http://schemas.microsoft.com/office/drawing/2014/main" id="{088776A3-CE45-B41B-567B-58D6337F5947}"/>
              </a:ext>
            </a:extLst>
          </p:cNvPr>
          <p:cNvGraphicFramePr>
            <a:graphicFrameLocks/>
          </p:cNvGraphicFramePr>
          <p:nvPr>
            <p:extLst>
              <p:ext uri="{D42A27DB-BD31-4B8C-83A1-F6EECF244321}">
                <p14:modId xmlns:p14="http://schemas.microsoft.com/office/powerpoint/2010/main" val="1971504496"/>
              </p:ext>
            </p:extLst>
          </p:nvPr>
        </p:nvGraphicFramePr>
        <p:xfrm>
          <a:off x="1209792" y="2607819"/>
          <a:ext cx="3707441" cy="264531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Object 6">
            <a:extLst>
              <a:ext uri="{FF2B5EF4-FFF2-40B4-BE49-F238E27FC236}">
                <a16:creationId xmlns:a16="http://schemas.microsoft.com/office/drawing/2014/main" id="{9E358386-D9C7-AB03-78D7-3CCFD74ED6C1}"/>
              </a:ext>
            </a:extLst>
          </p:cNvPr>
          <p:cNvGraphicFramePr>
            <a:graphicFrameLocks noChangeAspect="1"/>
          </p:cNvGraphicFramePr>
          <p:nvPr>
            <p:extLst>
              <p:ext uri="{D42A27DB-BD31-4B8C-83A1-F6EECF244321}">
                <p14:modId xmlns:p14="http://schemas.microsoft.com/office/powerpoint/2010/main" val="2362435601"/>
              </p:ext>
            </p:extLst>
          </p:nvPr>
        </p:nvGraphicFramePr>
        <p:xfrm>
          <a:off x="8730408" y="905068"/>
          <a:ext cx="2895600" cy="1110343"/>
        </p:xfrm>
        <a:graphic>
          <a:graphicData uri="http://schemas.openxmlformats.org/presentationml/2006/ole">
            <mc:AlternateContent xmlns:mc="http://schemas.openxmlformats.org/markup-compatibility/2006">
              <mc:Choice xmlns:v="urn:schemas-microsoft-com:vml" Requires="v">
                <p:oleObj name="Worksheet" r:id="rId5" imgW="2735545" imgH="738958" progId="Excel.Sheet.12">
                  <p:embed/>
                </p:oleObj>
              </mc:Choice>
              <mc:Fallback>
                <p:oleObj name="Worksheet" r:id="rId5" imgW="2735545" imgH="738958" progId="Excel.Sheet.12">
                  <p:embed/>
                  <p:pic>
                    <p:nvPicPr>
                      <p:cNvPr id="0" name=""/>
                      <p:cNvPicPr/>
                      <p:nvPr/>
                    </p:nvPicPr>
                    <p:blipFill>
                      <a:blip r:embed="rId6"/>
                      <a:stretch>
                        <a:fillRect/>
                      </a:stretch>
                    </p:blipFill>
                    <p:spPr>
                      <a:xfrm>
                        <a:off x="8730408" y="905068"/>
                        <a:ext cx="2895600" cy="1110343"/>
                      </a:xfrm>
                      <a:prstGeom prst="rect">
                        <a:avLst/>
                      </a:prstGeom>
                    </p:spPr>
                  </p:pic>
                </p:oleObj>
              </mc:Fallback>
            </mc:AlternateContent>
          </a:graphicData>
        </a:graphic>
      </p:graphicFrame>
      <p:graphicFrame>
        <p:nvGraphicFramePr>
          <p:cNvPr id="8" name="Chart 7">
            <a:extLst>
              <a:ext uri="{FF2B5EF4-FFF2-40B4-BE49-F238E27FC236}">
                <a16:creationId xmlns:a16="http://schemas.microsoft.com/office/drawing/2014/main" id="{4C5AE008-9B35-B5F0-4DEB-3F1DB4D7EB77}"/>
              </a:ext>
            </a:extLst>
          </p:cNvPr>
          <p:cNvGraphicFramePr>
            <a:graphicFrameLocks/>
          </p:cNvGraphicFramePr>
          <p:nvPr>
            <p:extLst>
              <p:ext uri="{D42A27DB-BD31-4B8C-83A1-F6EECF244321}">
                <p14:modId xmlns:p14="http://schemas.microsoft.com/office/powerpoint/2010/main" val="1264485968"/>
              </p:ext>
            </p:extLst>
          </p:nvPr>
        </p:nvGraphicFramePr>
        <p:xfrm>
          <a:off x="8143758" y="2556413"/>
          <a:ext cx="3808756" cy="2645315"/>
        </p:xfrm>
        <a:graphic>
          <a:graphicData uri="http://schemas.openxmlformats.org/drawingml/2006/chart">
            <c:chart xmlns:c="http://schemas.openxmlformats.org/drawingml/2006/chart" xmlns:r="http://schemas.openxmlformats.org/officeDocument/2006/relationships" r:id="rId7"/>
          </a:graphicData>
        </a:graphic>
      </p:graphicFrame>
      <p:sp>
        <p:nvSpPr>
          <p:cNvPr id="9" name="TextBox 8">
            <a:extLst>
              <a:ext uri="{FF2B5EF4-FFF2-40B4-BE49-F238E27FC236}">
                <a16:creationId xmlns:a16="http://schemas.microsoft.com/office/drawing/2014/main" id="{1DECCD72-E4C0-6EE1-E3BF-D37559553C3A}"/>
              </a:ext>
            </a:extLst>
          </p:cNvPr>
          <p:cNvSpPr txBox="1"/>
          <p:nvPr/>
        </p:nvSpPr>
        <p:spPr>
          <a:xfrm>
            <a:off x="5225143" y="1035698"/>
            <a:ext cx="2530153" cy="3908762"/>
          </a:xfrm>
          <a:prstGeom prst="rect">
            <a:avLst/>
          </a:prstGeom>
          <a:noFill/>
        </p:spPr>
        <p:txBody>
          <a:bodyPr wrap="square" rtlCol="0">
            <a:spAutoFit/>
          </a:bodyPr>
          <a:lstStyle/>
          <a:p>
            <a:r>
              <a:rPr lang="en-US" dirty="0"/>
              <a:t> </a:t>
            </a:r>
          </a:p>
          <a:p>
            <a:endParaRPr lang="en-US" dirty="0"/>
          </a:p>
          <a:p>
            <a:r>
              <a:rPr lang="en-US" dirty="0"/>
              <a:t>    </a:t>
            </a:r>
            <a:r>
              <a:rPr lang="en-US" b="1" dirty="0"/>
              <a:t>Key Insights</a:t>
            </a:r>
            <a:r>
              <a:rPr lang="en-US" dirty="0"/>
              <a:t>:</a:t>
            </a:r>
          </a:p>
          <a:p>
            <a:endParaRPr lang="en-US" dirty="0"/>
          </a:p>
          <a:p>
            <a:pPr marL="285750" indent="-285750">
              <a:buFontTx/>
              <a:buChar char="-"/>
            </a:pPr>
            <a:r>
              <a:rPr lang="en-US" sz="1600" dirty="0" err="1"/>
              <a:t>Hyderabab</a:t>
            </a:r>
            <a:r>
              <a:rPr lang="en-US" sz="1600" dirty="0"/>
              <a:t>, Warangal and </a:t>
            </a:r>
            <a:r>
              <a:rPr lang="en-US" sz="1600" dirty="0" err="1"/>
              <a:t>Mulugu</a:t>
            </a:r>
            <a:r>
              <a:rPr lang="en-US" sz="1600" dirty="0"/>
              <a:t> are the top districts having high domestic to foreign tourist ratio.</a:t>
            </a:r>
          </a:p>
          <a:p>
            <a:pPr marL="285750" indent="-285750">
              <a:buFontTx/>
              <a:buChar char="-"/>
            </a:pPr>
            <a:endParaRPr lang="en-US" sz="1600" dirty="0"/>
          </a:p>
          <a:p>
            <a:pPr marL="285750" indent="-285750">
              <a:buFontTx/>
              <a:buChar char="-"/>
            </a:pPr>
            <a:r>
              <a:rPr lang="en-US" sz="1600" dirty="0"/>
              <a:t>While at the bottom Nirmal, </a:t>
            </a:r>
            <a:r>
              <a:rPr lang="en-US" sz="1600" dirty="0" err="1"/>
              <a:t>Jangaon</a:t>
            </a:r>
            <a:r>
              <a:rPr lang="en-US" sz="1600" dirty="0"/>
              <a:t> and Adilabad are least domestic to foreign tourist ratio.</a:t>
            </a:r>
          </a:p>
        </p:txBody>
      </p:sp>
      <p:sp>
        <p:nvSpPr>
          <p:cNvPr id="10" name="Arrow: Notched Right 9">
            <a:extLst>
              <a:ext uri="{FF2B5EF4-FFF2-40B4-BE49-F238E27FC236}">
                <a16:creationId xmlns:a16="http://schemas.microsoft.com/office/drawing/2014/main" id="{26E4B025-E1B9-9188-DD60-392A2E338ED6}"/>
              </a:ext>
            </a:extLst>
          </p:cNvPr>
          <p:cNvSpPr/>
          <p:nvPr/>
        </p:nvSpPr>
        <p:spPr>
          <a:xfrm>
            <a:off x="5193791" y="1716832"/>
            <a:ext cx="218027" cy="158620"/>
          </a:xfrm>
          <a:prstGeom prst="notched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3482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6594F13C-1C29-0287-7AD7-3E14C11F25C7}"/>
              </a:ext>
            </a:extLst>
          </p:cNvPr>
          <p:cNvGraphicFramePr>
            <a:graphicFrameLocks noChangeAspect="1"/>
          </p:cNvGraphicFramePr>
          <p:nvPr>
            <p:extLst>
              <p:ext uri="{D42A27DB-BD31-4B8C-83A1-F6EECF244321}">
                <p14:modId xmlns:p14="http://schemas.microsoft.com/office/powerpoint/2010/main" val="386556876"/>
              </p:ext>
            </p:extLst>
          </p:nvPr>
        </p:nvGraphicFramePr>
        <p:xfrm>
          <a:off x="1613419" y="989045"/>
          <a:ext cx="2454728" cy="1464905"/>
        </p:xfrm>
        <a:graphic>
          <a:graphicData uri="http://schemas.openxmlformats.org/presentationml/2006/ole">
            <mc:AlternateContent xmlns:mc="http://schemas.openxmlformats.org/markup-compatibility/2006">
              <mc:Choice xmlns:v="urn:schemas-microsoft-com:vml" Requires="v">
                <p:oleObj name="Worksheet" r:id="rId2" imgW="2209871" imgH="1104813" progId="Excel.Sheet.12">
                  <p:embed/>
                </p:oleObj>
              </mc:Choice>
              <mc:Fallback>
                <p:oleObj name="Worksheet" r:id="rId2" imgW="2209871" imgH="1104813" progId="Excel.Sheet.12">
                  <p:embed/>
                  <p:pic>
                    <p:nvPicPr>
                      <p:cNvPr id="0" name=""/>
                      <p:cNvPicPr/>
                      <p:nvPr/>
                    </p:nvPicPr>
                    <p:blipFill>
                      <a:blip r:embed="rId3"/>
                      <a:stretch>
                        <a:fillRect/>
                      </a:stretch>
                    </p:blipFill>
                    <p:spPr>
                      <a:xfrm>
                        <a:off x="1613419" y="989045"/>
                        <a:ext cx="2454728" cy="1464905"/>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430B6880-E758-8CE9-9DE3-B4AAD7903C61}"/>
              </a:ext>
            </a:extLst>
          </p:cNvPr>
          <p:cNvSpPr txBox="1"/>
          <p:nvPr/>
        </p:nvSpPr>
        <p:spPr>
          <a:xfrm>
            <a:off x="1716833" y="195943"/>
            <a:ext cx="10105053" cy="369332"/>
          </a:xfrm>
          <a:prstGeom prst="rect">
            <a:avLst/>
          </a:prstGeom>
          <a:noFill/>
        </p:spPr>
        <p:txBody>
          <a:bodyPr wrap="square" rtlCol="0">
            <a:spAutoFit/>
          </a:bodyPr>
          <a:lstStyle/>
          <a:p>
            <a:r>
              <a:rPr lang="en-US" dirty="0"/>
              <a:t> Query 6:---  list the top and bottom 5 districts based on 'population to tourist footfall ratio*' ratio in 2019?</a:t>
            </a:r>
          </a:p>
        </p:txBody>
      </p:sp>
      <p:graphicFrame>
        <p:nvGraphicFramePr>
          <p:cNvPr id="5" name="Chart 4">
            <a:extLst>
              <a:ext uri="{FF2B5EF4-FFF2-40B4-BE49-F238E27FC236}">
                <a16:creationId xmlns:a16="http://schemas.microsoft.com/office/drawing/2014/main" id="{796662FC-648F-1EAA-2EC6-9D2755C468E1}"/>
              </a:ext>
            </a:extLst>
          </p:cNvPr>
          <p:cNvGraphicFramePr>
            <a:graphicFrameLocks/>
          </p:cNvGraphicFramePr>
          <p:nvPr>
            <p:extLst>
              <p:ext uri="{D42A27DB-BD31-4B8C-83A1-F6EECF244321}">
                <p14:modId xmlns:p14="http://schemas.microsoft.com/office/powerpoint/2010/main" val="794438321"/>
              </p:ext>
            </p:extLst>
          </p:nvPr>
        </p:nvGraphicFramePr>
        <p:xfrm>
          <a:off x="1443445" y="3209574"/>
          <a:ext cx="4089607" cy="27993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Object 5">
            <a:extLst>
              <a:ext uri="{FF2B5EF4-FFF2-40B4-BE49-F238E27FC236}">
                <a16:creationId xmlns:a16="http://schemas.microsoft.com/office/drawing/2014/main" id="{1D0FC9E4-8BB6-E3E2-608A-DDF14A1618EF}"/>
              </a:ext>
            </a:extLst>
          </p:cNvPr>
          <p:cNvGraphicFramePr>
            <a:graphicFrameLocks noChangeAspect="1"/>
          </p:cNvGraphicFramePr>
          <p:nvPr>
            <p:extLst>
              <p:ext uri="{D42A27DB-BD31-4B8C-83A1-F6EECF244321}">
                <p14:modId xmlns:p14="http://schemas.microsoft.com/office/powerpoint/2010/main" val="2780048976"/>
              </p:ext>
            </p:extLst>
          </p:nvPr>
        </p:nvGraphicFramePr>
        <p:xfrm>
          <a:off x="8611830" y="989045"/>
          <a:ext cx="2743525" cy="1464905"/>
        </p:xfrm>
        <a:graphic>
          <a:graphicData uri="http://schemas.openxmlformats.org/presentationml/2006/ole">
            <mc:AlternateContent xmlns:mc="http://schemas.openxmlformats.org/markup-compatibility/2006">
              <mc:Choice xmlns:v="urn:schemas-microsoft-com:vml" Requires="v">
                <p:oleObj name="Worksheet" r:id="rId5" imgW="2468880" imgH="1104813" progId="Excel.Sheet.12">
                  <p:embed/>
                </p:oleObj>
              </mc:Choice>
              <mc:Fallback>
                <p:oleObj name="Worksheet" r:id="rId5" imgW="2468880" imgH="1104813" progId="Excel.Sheet.12">
                  <p:embed/>
                  <p:pic>
                    <p:nvPicPr>
                      <p:cNvPr id="0" name=""/>
                      <p:cNvPicPr/>
                      <p:nvPr/>
                    </p:nvPicPr>
                    <p:blipFill>
                      <a:blip r:embed="rId6"/>
                      <a:stretch>
                        <a:fillRect/>
                      </a:stretch>
                    </p:blipFill>
                    <p:spPr>
                      <a:xfrm>
                        <a:off x="8611830" y="989045"/>
                        <a:ext cx="2743525" cy="1464905"/>
                      </a:xfrm>
                      <a:prstGeom prst="rect">
                        <a:avLst/>
                      </a:prstGeom>
                    </p:spPr>
                  </p:pic>
                </p:oleObj>
              </mc:Fallback>
            </mc:AlternateContent>
          </a:graphicData>
        </a:graphic>
      </p:graphicFrame>
      <p:graphicFrame>
        <p:nvGraphicFramePr>
          <p:cNvPr id="7" name="Chart 6">
            <a:extLst>
              <a:ext uri="{FF2B5EF4-FFF2-40B4-BE49-F238E27FC236}">
                <a16:creationId xmlns:a16="http://schemas.microsoft.com/office/drawing/2014/main" id="{E29E62EF-72F8-F8FE-6D52-C81877F88F8D}"/>
              </a:ext>
            </a:extLst>
          </p:cNvPr>
          <p:cNvGraphicFramePr>
            <a:graphicFrameLocks/>
          </p:cNvGraphicFramePr>
          <p:nvPr>
            <p:extLst>
              <p:ext uri="{D42A27DB-BD31-4B8C-83A1-F6EECF244321}">
                <p14:modId xmlns:p14="http://schemas.microsoft.com/office/powerpoint/2010/main" val="764311010"/>
              </p:ext>
            </p:extLst>
          </p:nvPr>
        </p:nvGraphicFramePr>
        <p:xfrm>
          <a:off x="7455626" y="3228624"/>
          <a:ext cx="4366260" cy="2799339"/>
        </p:xfrm>
        <a:graphic>
          <a:graphicData uri="http://schemas.openxmlformats.org/drawingml/2006/chart">
            <c:chart xmlns:c="http://schemas.openxmlformats.org/drawingml/2006/chart" xmlns:r="http://schemas.openxmlformats.org/officeDocument/2006/relationships" r:id="rId7"/>
          </a:graphicData>
        </a:graphic>
      </p:graphicFrame>
      <p:sp>
        <p:nvSpPr>
          <p:cNvPr id="8" name="TextBox 7">
            <a:extLst>
              <a:ext uri="{FF2B5EF4-FFF2-40B4-BE49-F238E27FC236}">
                <a16:creationId xmlns:a16="http://schemas.microsoft.com/office/drawing/2014/main" id="{AD337F54-7970-16AC-C770-1CE93A685C82}"/>
              </a:ext>
            </a:extLst>
          </p:cNvPr>
          <p:cNvSpPr txBox="1"/>
          <p:nvPr/>
        </p:nvSpPr>
        <p:spPr>
          <a:xfrm>
            <a:off x="5122506" y="1278294"/>
            <a:ext cx="2827176" cy="1631216"/>
          </a:xfrm>
          <a:prstGeom prst="rect">
            <a:avLst/>
          </a:prstGeom>
          <a:noFill/>
        </p:spPr>
        <p:txBody>
          <a:bodyPr wrap="square" rtlCol="0">
            <a:spAutoFit/>
          </a:bodyPr>
          <a:lstStyle/>
          <a:p>
            <a:r>
              <a:rPr lang="en-US" dirty="0"/>
              <a:t> </a:t>
            </a:r>
            <a:r>
              <a:rPr lang="en-US" b="1" dirty="0"/>
              <a:t>Key Insights:</a:t>
            </a:r>
          </a:p>
          <a:p>
            <a:endParaRPr lang="en-US" dirty="0"/>
          </a:p>
          <a:p>
            <a:r>
              <a:rPr lang="en-US" sz="1600" dirty="0"/>
              <a:t>- </a:t>
            </a:r>
            <a:r>
              <a:rPr lang="en-US" sz="1600" dirty="0" err="1"/>
              <a:t>Mulugu</a:t>
            </a:r>
            <a:r>
              <a:rPr lang="en-US" sz="1600" dirty="0"/>
              <a:t> has the highest footfall ratio and </a:t>
            </a:r>
            <a:r>
              <a:rPr lang="en-US" sz="1600" dirty="0" err="1"/>
              <a:t>Peddapalli</a:t>
            </a:r>
            <a:r>
              <a:rPr lang="en-US" sz="1600" dirty="0"/>
              <a:t> has the lowest footfall ratio with domestic visitors.</a:t>
            </a:r>
          </a:p>
        </p:txBody>
      </p:sp>
      <p:sp>
        <p:nvSpPr>
          <p:cNvPr id="9" name="Arrow: Notched Right 8">
            <a:extLst>
              <a:ext uri="{FF2B5EF4-FFF2-40B4-BE49-F238E27FC236}">
                <a16:creationId xmlns:a16="http://schemas.microsoft.com/office/drawing/2014/main" id="{45E79B83-8E0C-E7F6-94B9-138E44D724EF}"/>
              </a:ext>
            </a:extLst>
          </p:cNvPr>
          <p:cNvSpPr/>
          <p:nvPr/>
        </p:nvSpPr>
        <p:spPr>
          <a:xfrm>
            <a:off x="4973216" y="1427585"/>
            <a:ext cx="214604" cy="102636"/>
          </a:xfrm>
          <a:prstGeom prst="notched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4134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00949D97-3BB1-7255-0482-5DCD389FC3EC}"/>
              </a:ext>
            </a:extLst>
          </p:cNvPr>
          <p:cNvGraphicFramePr>
            <a:graphicFrameLocks noChangeAspect="1"/>
          </p:cNvGraphicFramePr>
          <p:nvPr>
            <p:extLst>
              <p:ext uri="{D42A27DB-BD31-4B8C-83A1-F6EECF244321}">
                <p14:modId xmlns:p14="http://schemas.microsoft.com/office/powerpoint/2010/main" val="3586210691"/>
              </p:ext>
            </p:extLst>
          </p:nvPr>
        </p:nvGraphicFramePr>
        <p:xfrm>
          <a:off x="2098609" y="1376784"/>
          <a:ext cx="2482721" cy="965200"/>
        </p:xfrm>
        <a:graphic>
          <a:graphicData uri="http://schemas.openxmlformats.org/presentationml/2006/ole">
            <mc:AlternateContent xmlns:mc="http://schemas.openxmlformats.org/markup-compatibility/2006">
              <mc:Choice xmlns:v="urn:schemas-microsoft-com:vml" Requires="v">
                <p:oleObj name="Worksheet" r:id="rId2" imgW="2209871" imgH="556457" progId="Excel.Sheet.12">
                  <p:embed/>
                </p:oleObj>
              </mc:Choice>
              <mc:Fallback>
                <p:oleObj name="Worksheet" r:id="rId2" imgW="2209871" imgH="556457" progId="Excel.Sheet.12">
                  <p:embed/>
                  <p:pic>
                    <p:nvPicPr>
                      <p:cNvPr id="0" name=""/>
                      <p:cNvPicPr/>
                      <p:nvPr/>
                    </p:nvPicPr>
                    <p:blipFill>
                      <a:blip r:embed="rId3"/>
                      <a:stretch>
                        <a:fillRect/>
                      </a:stretch>
                    </p:blipFill>
                    <p:spPr>
                      <a:xfrm>
                        <a:off x="2098609" y="1376784"/>
                        <a:ext cx="2482721" cy="965200"/>
                      </a:xfrm>
                      <a:prstGeom prst="rect">
                        <a:avLst/>
                      </a:prstGeom>
                    </p:spPr>
                  </p:pic>
                </p:oleObj>
              </mc:Fallback>
            </mc:AlternateContent>
          </a:graphicData>
        </a:graphic>
      </p:graphicFrame>
      <p:graphicFrame>
        <p:nvGraphicFramePr>
          <p:cNvPr id="3" name="Chart 2">
            <a:extLst>
              <a:ext uri="{FF2B5EF4-FFF2-40B4-BE49-F238E27FC236}">
                <a16:creationId xmlns:a16="http://schemas.microsoft.com/office/drawing/2014/main" id="{FB646FE8-0F2D-F394-BAD3-5120D3130425}"/>
              </a:ext>
            </a:extLst>
          </p:cNvPr>
          <p:cNvGraphicFramePr>
            <a:graphicFrameLocks/>
          </p:cNvGraphicFramePr>
          <p:nvPr>
            <p:extLst>
              <p:ext uri="{D42A27DB-BD31-4B8C-83A1-F6EECF244321}">
                <p14:modId xmlns:p14="http://schemas.microsoft.com/office/powerpoint/2010/main" val="26263275"/>
              </p:ext>
            </p:extLst>
          </p:nvPr>
        </p:nvGraphicFramePr>
        <p:xfrm>
          <a:off x="1660848" y="3023119"/>
          <a:ext cx="4012163" cy="2724538"/>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944CD79D-D8ED-85A6-A440-0A0C1448D157}"/>
              </a:ext>
            </a:extLst>
          </p:cNvPr>
          <p:cNvSpPr txBox="1"/>
          <p:nvPr/>
        </p:nvSpPr>
        <p:spPr>
          <a:xfrm>
            <a:off x="2341984" y="326571"/>
            <a:ext cx="5924938" cy="369332"/>
          </a:xfrm>
          <a:prstGeom prst="rect">
            <a:avLst/>
          </a:prstGeom>
          <a:noFill/>
        </p:spPr>
        <p:txBody>
          <a:bodyPr wrap="square" rtlCol="0">
            <a:spAutoFit/>
          </a:bodyPr>
          <a:lstStyle/>
          <a:p>
            <a:r>
              <a:rPr lang="en-US" b="1" dirty="0"/>
              <a:t>Footfall ratio of Foreign visitors:</a:t>
            </a:r>
          </a:p>
        </p:txBody>
      </p:sp>
      <p:sp>
        <p:nvSpPr>
          <p:cNvPr id="5" name="TextBox 4">
            <a:extLst>
              <a:ext uri="{FF2B5EF4-FFF2-40B4-BE49-F238E27FC236}">
                <a16:creationId xmlns:a16="http://schemas.microsoft.com/office/drawing/2014/main" id="{44955E85-8792-8BFE-C9D6-99EB36445BB2}"/>
              </a:ext>
            </a:extLst>
          </p:cNvPr>
          <p:cNvSpPr txBox="1"/>
          <p:nvPr/>
        </p:nvSpPr>
        <p:spPr>
          <a:xfrm>
            <a:off x="7828384" y="1772816"/>
            <a:ext cx="2556587" cy="3693319"/>
          </a:xfrm>
          <a:prstGeom prst="rect">
            <a:avLst/>
          </a:prstGeom>
          <a:noFill/>
        </p:spPr>
        <p:txBody>
          <a:bodyPr wrap="square" rtlCol="0">
            <a:spAutoFit/>
          </a:bodyPr>
          <a:lstStyle/>
          <a:p>
            <a:r>
              <a:rPr lang="en-US" b="1" dirty="0"/>
              <a:t>Key Insights</a:t>
            </a:r>
            <a:r>
              <a:rPr lang="en-US" dirty="0"/>
              <a:t>:</a:t>
            </a:r>
          </a:p>
          <a:p>
            <a:endParaRPr lang="en-US" dirty="0"/>
          </a:p>
          <a:p>
            <a:pPr marL="285750" indent="-285750">
              <a:buFontTx/>
              <a:buChar char="-"/>
            </a:pPr>
            <a:r>
              <a:rPr lang="en-US" dirty="0"/>
              <a:t>Here only </a:t>
            </a:r>
            <a:r>
              <a:rPr lang="en-US" dirty="0" err="1"/>
              <a:t>Hyderabab</a:t>
            </a:r>
            <a:r>
              <a:rPr lang="en-US" dirty="0"/>
              <a:t> and </a:t>
            </a:r>
            <a:r>
              <a:rPr lang="en-US" dirty="0" err="1"/>
              <a:t>Mulugu</a:t>
            </a:r>
            <a:r>
              <a:rPr lang="en-US" dirty="0"/>
              <a:t> districts have good footfall ratio with Foreign Visitors.</a:t>
            </a:r>
          </a:p>
          <a:p>
            <a:pPr marL="285750" indent="-285750">
              <a:buFontTx/>
              <a:buChar char="-"/>
            </a:pPr>
            <a:endParaRPr lang="en-US" dirty="0"/>
          </a:p>
          <a:p>
            <a:pPr marL="285750" indent="-285750">
              <a:buFontTx/>
              <a:buChar char="-"/>
            </a:pPr>
            <a:r>
              <a:rPr lang="en-US" dirty="0"/>
              <a:t>May it’s because of Hyderabad has many places to visit compared to other districts</a:t>
            </a:r>
            <a:r>
              <a:rPr lang="en-US" sz="1600" dirty="0"/>
              <a:t>.</a:t>
            </a:r>
          </a:p>
        </p:txBody>
      </p:sp>
      <p:sp>
        <p:nvSpPr>
          <p:cNvPr id="6" name="Arrow: Curved Right 5">
            <a:extLst>
              <a:ext uri="{FF2B5EF4-FFF2-40B4-BE49-F238E27FC236}">
                <a16:creationId xmlns:a16="http://schemas.microsoft.com/office/drawing/2014/main" id="{BF38B2FF-54B4-CA9E-6AC6-E050A896DD66}"/>
              </a:ext>
            </a:extLst>
          </p:cNvPr>
          <p:cNvSpPr/>
          <p:nvPr/>
        </p:nvSpPr>
        <p:spPr>
          <a:xfrm>
            <a:off x="1769085" y="49702"/>
            <a:ext cx="488145" cy="593856"/>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7" name="Arrow: Notched Right 6">
            <a:extLst>
              <a:ext uri="{FF2B5EF4-FFF2-40B4-BE49-F238E27FC236}">
                <a16:creationId xmlns:a16="http://schemas.microsoft.com/office/drawing/2014/main" id="{63E0C813-E262-E43C-A9F3-7B1E2E43031A}"/>
              </a:ext>
            </a:extLst>
          </p:cNvPr>
          <p:cNvSpPr/>
          <p:nvPr/>
        </p:nvSpPr>
        <p:spPr>
          <a:xfrm>
            <a:off x="7585788" y="1859384"/>
            <a:ext cx="242596" cy="177281"/>
          </a:xfrm>
          <a:prstGeom prst="notched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4168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2EE380-D5F8-8F97-AF95-EBD104A0403F}"/>
              </a:ext>
            </a:extLst>
          </p:cNvPr>
          <p:cNvSpPr txBox="1"/>
          <p:nvPr/>
        </p:nvSpPr>
        <p:spPr>
          <a:xfrm>
            <a:off x="3778898" y="2453951"/>
            <a:ext cx="5859624" cy="923330"/>
          </a:xfrm>
          <a:prstGeom prst="rect">
            <a:avLst/>
          </a:prstGeom>
          <a:noFill/>
        </p:spPr>
        <p:txBody>
          <a:bodyPr wrap="square" rtlCol="0">
            <a:spAutoFit/>
          </a:bodyPr>
          <a:lstStyle/>
          <a:p>
            <a:pPr algn="ctr"/>
            <a:r>
              <a:rPr lang="en-US" sz="5400" b="1" dirty="0"/>
              <a:t>THANK YOU</a:t>
            </a:r>
          </a:p>
        </p:txBody>
      </p:sp>
      <p:sp>
        <p:nvSpPr>
          <p:cNvPr id="3" name="Smiley Face 2">
            <a:extLst>
              <a:ext uri="{FF2B5EF4-FFF2-40B4-BE49-F238E27FC236}">
                <a16:creationId xmlns:a16="http://schemas.microsoft.com/office/drawing/2014/main" id="{ED518238-DCEB-8B11-2E31-F07BC1BFF60F}"/>
              </a:ext>
            </a:extLst>
          </p:cNvPr>
          <p:cNvSpPr/>
          <p:nvPr/>
        </p:nvSpPr>
        <p:spPr>
          <a:xfrm>
            <a:off x="9060024" y="2341984"/>
            <a:ext cx="914400" cy="914400"/>
          </a:xfrm>
          <a:prstGeom prst="smileyFace">
            <a:avLst/>
          </a:prstGeom>
          <a:solidFill>
            <a:schemeClr val="accent4">
              <a:lumMod val="60000"/>
              <a:lumOff val="40000"/>
            </a:schemeClr>
          </a:solidFill>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5941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4DF0D8-B22F-22C2-710C-8BC0FEB469C6}"/>
              </a:ext>
            </a:extLst>
          </p:cNvPr>
          <p:cNvSpPr txBox="1"/>
          <p:nvPr/>
        </p:nvSpPr>
        <p:spPr>
          <a:xfrm>
            <a:off x="4199138" y="1180730"/>
            <a:ext cx="4465468" cy="523220"/>
          </a:xfrm>
          <a:prstGeom prst="rect">
            <a:avLst/>
          </a:prstGeom>
          <a:noFill/>
        </p:spPr>
        <p:txBody>
          <a:bodyPr wrap="square" rtlCol="0">
            <a:spAutoFit/>
          </a:bodyPr>
          <a:lstStyle/>
          <a:p>
            <a:pPr algn="ctr"/>
            <a:r>
              <a:rPr lang="en-US" sz="2800" b="1" dirty="0"/>
              <a:t>Table of Contents</a:t>
            </a:r>
          </a:p>
        </p:txBody>
      </p:sp>
      <p:sp>
        <p:nvSpPr>
          <p:cNvPr id="3" name="TextBox 2">
            <a:extLst>
              <a:ext uri="{FF2B5EF4-FFF2-40B4-BE49-F238E27FC236}">
                <a16:creationId xmlns:a16="http://schemas.microsoft.com/office/drawing/2014/main" id="{929465D7-A7B0-1BEB-72D7-1A301D91A6BE}"/>
              </a:ext>
            </a:extLst>
          </p:cNvPr>
          <p:cNvSpPr txBox="1"/>
          <p:nvPr/>
        </p:nvSpPr>
        <p:spPr>
          <a:xfrm>
            <a:off x="3808520" y="2459115"/>
            <a:ext cx="5859263" cy="2862322"/>
          </a:xfrm>
          <a:prstGeom prst="rect">
            <a:avLst/>
          </a:prstGeom>
          <a:noFill/>
        </p:spPr>
        <p:txBody>
          <a:bodyPr wrap="square" rtlCol="0">
            <a:spAutoFit/>
          </a:bodyPr>
          <a:lstStyle/>
          <a:p>
            <a:endParaRPr lang="en-US" dirty="0"/>
          </a:p>
          <a:p>
            <a:pPr marL="285750" indent="-285750">
              <a:buFontTx/>
              <a:buChar char="-"/>
            </a:pPr>
            <a:r>
              <a:rPr lang="en-US" dirty="0"/>
              <a:t>Project Description</a:t>
            </a:r>
          </a:p>
          <a:p>
            <a:pPr marL="285750" indent="-285750">
              <a:buFontTx/>
              <a:buChar char="-"/>
            </a:pPr>
            <a:endParaRPr lang="en-US" dirty="0"/>
          </a:p>
          <a:p>
            <a:pPr marL="285750" indent="-285750">
              <a:buFontTx/>
              <a:buChar char="-"/>
            </a:pPr>
            <a:r>
              <a:rPr lang="en-US" dirty="0"/>
              <a:t>Introduction</a:t>
            </a:r>
          </a:p>
          <a:p>
            <a:pPr marL="285750" indent="-285750">
              <a:buFontTx/>
              <a:buChar char="-"/>
            </a:pPr>
            <a:endParaRPr lang="en-US" dirty="0"/>
          </a:p>
          <a:p>
            <a:pPr marL="285750" indent="-285750">
              <a:buFontTx/>
              <a:buChar char="-"/>
            </a:pPr>
            <a:r>
              <a:rPr lang="en-US" dirty="0"/>
              <a:t>About the Data</a:t>
            </a:r>
          </a:p>
          <a:p>
            <a:pPr marL="285750" indent="-285750">
              <a:buFontTx/>
              <a:buChar char="-"/>
            </a:pPr>
            <a:endParaRPr lang="en-US" dirty="0"/>
          </a:p>
          <a:p>
            <a:pPr marL="285750" indent="-285750">
              <a:buFontTx/>
              <a:buChar char="-"/>
            </a:pPr>
            <a:r>
              <a:rPr lang="en-US" dirty="0"/>
              <a:t>Data Insights &amp; Visualization</a:t>
            </a:r>
          </a:p>
          <a:p>
            <a:pPr marL="285750" indent="-285750">
              <a:buFontTx/>
              <a:buChar char="-"/>
            </a:pPr>
            <a:endParaRPr lang="en-US" dirty="0"/>
          </a:p>
          <a:p>
            <a:pPr marL="285750" indent="-285750">
              <a:buFontTx/>
              <a:buChar char="-"/>
            </a:pPr>
            <a:r>
              <a:rPr lang="en-US" dirty="0"/>
              <a:t>Conclusion</a:t>
            </a:r>
          </a:p>
        </p:txBody>
      </p:sp>
    </p:spTree>
    <p:extLst>
      <p:ext uri="{BB962C8B-B14F-4D97-AF65-F5344CB8AC3E}">
        <p14:creationId xmlns:p14="http://schemas.microsoft.com/office/powerpoint/2010/main" val="2831799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4597FB-63A4-7249-EB9C-1651E416F919}"/>
              </a:ext>
            </a:extLst>
          </p:cNvPr>
          <p:cNvSpPr txBox="1"/>
          <p:nvPr/>
        </p:nvSpPr>
        <p:spPr>
          <a:xfrm>
            <a:off x="4989250" y="310719"/>
            <a:ext cx="3506680" cy="400110"/>
          </a:xfrm>
          <a:prstGeom prst="rect">
            <a:avLst/>
          </a:prstGeom>
          <a:noFill/>
        </p:spPr>
        <p:txBody>
          <a:bodyPr wrap="square" rtlCol="0">
            <a:spAutoFit/>
          </a:bodyPr>
          <a:lstStyle/>
          <a:p>
            <a:pPr algn="ctr"/>
            <a:r>
              <a:rPr lang="en-US" sz="2000" b="1" dirty="0"/>
              <a:t>Project Description</a:t>
            </a:r>
          </a:p>
        </p:txBody>
      </p:sp>
      <p:sp>
        <p:nvSpPr>
          <p:cNvPr id="3" name="TextBox 2">
            <a:extLst>
              <a:ext uri="{FF2B5EF4-FFF2-40B4-BE49-F238E27FC236}">
                <a16:creationId xmlns:a16="http://schemas.microsoft.com/office/drawing/2014/main" id="{D733F649-2206-8253-E9A7-CA877B5B36CE}"/>
              </a:ext>
            </a:extLst>
          </p:cNvPr>
          <p:cNvSpPr txBox="1"/>
          <p:nvPr/>
        </p:nvSpPr>
        <p:spPr>
          <a:xfrm>
            <a:off x="1677879" y="1384301"/>
            <a:ext cx="10049522" cy="4247317"/>
          </a:xfrm>
          <a:prstGeom prst="rect">
            <a:avLst/>
          </a:prstGeom>
          <a:noFill/>
        </p:spPr>
        <p:txBody>
          <a:bodyPr wrap="square" rtlCol="0">
            <a:spAutoFit/>
          </a:bodyPr>
          <a:lstStyle/>
          <a:p>
            <a:r>
              <a:rPr lang="en-US" b="1" u="sng" dirty="0"/>
              <a:t>Problem Statement</a:t>
            </a:r>
            <a:r>
              <a:rPr lang="en-US" dirty="0"/>
              <a:t>:</a:t>
            </a:r>
          </a:p>
          <a:p>
            <a:endParaRPr lang="en-US" dirty="0"/>
          </a:p>
          <a:p>
            <a:r>
              <a:rPr lang="en-US" b="0" i="0" dirty="0">
                <a:effectLst/>
                <a:latin typeface="-apple-system"/>
              </a:rPr>
              <a:t>Telangana, which is one of the leading states in India, shares information about its tourism through an open data policy. However, the state has been experiencing a decrease in revenue. To address this issue, data analysts were given the responsibility of examining the available data, studying trends, and offering suggestions based on the findings. Their aim was to enhance administrative operations and find ways to increase revenue using data-driven insights.</a:t>
            </a:r>
          </a:p>
          <a:p>
            <a:endParaRPr lang="en-US" dirty="0">
              <a:latin typeface="-apple-system"/>
            </a:endParaRPr>
          </a:p>
          <a:p>
            <a:endParaRPr lang="en-US" dirty="0">
              <a:latin typeface="-apple-system"/>
            </a:endParaRPr>
          </a:p>
          <a:p>
            <a:r>
              <a:rPr lang="en-US" b="1" u="sng" dirty="0">
                <a:latin typeface="-apple-system"/>
              </a:rPr>
              <a:t>Objective:</a:t>
            </a:r>
          </a:p>
          <a:p>
            <a:endParaRPr lang="en-US" b="1" u="sng" dirty="0">
              <a:latin typeface="-apple-system"/>
            </a:endParaRPr>
          </a:p>
          <a:p>
            <a:r>
              <a:rPr lang="en-US" b="0" i="0" dirty="0">
                <a:effectLst/>
                <a:latin typeface="-apple-system"/>
              </a:rPr>
              <a:t>Provide Insights to Telangana Government Tourism Department</a:t>
            </a:r>
            <a:endParaRPr lang="en-US" b="1" i="0" u="sng" dirty="0">
              <a:effectLst/>
              <a:latin typeface="-apple-system"/>
            </a:endParaRPr>
          </a:p>
          <a:p>
            <a:endParaRPr lang="en-US" b="1" u="sng" dirty="0">
              <a:latin typeface="-apple-system"/>
            </a:endParaRPr>
          </a:p>
          <a:p>
            <a:br>
              <a:rPr lang="en-US" dirty="0"/>
            </a:br>
            <a:endParaRPr lang="en-US" dirty="0"/>
          </a:p>
        </p:txBody>
      </p:sp>
    </p:spTree>
    <p:extLst>
      <p:ext uri="{BB962C8B-B14F-4D97-AF65-F5344CB8AC3E}">
        <p14:creationId xmlns:p14="http://schemas.microsoft.com/office/powerpoint/2010/main" val="1781074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70E489-74A4-863F-8FB0-F564173DB3B0}"/>
              </a:ext>
            </a:extLst>
          </p:cNvPr>
          <p:cNvSpPr txBox="1"/>
          <p:nvPr/>
        </p:nvSpPr>
        <p:spPr>
          <a:xfrm>
            <a:off x="4145872" y="523783"/>
            <a:ext cx="3994951" cy="461665"/>
          </a:xfrm>
          <a:prstGeom prst="rect">
            <a:avLst/>
          </a:prstGeom>
          <a:noFill/>
        </p:spPr>
        <p:txBody>
          <a:bodyPr wrap="square" rtlCol="0">
            <a:spAutoFit/>
          </a:bodyPr>
          <a:lstStyle/>
          <a:p>
            <a:pPr algn="ctr"/>
            <a:r>
              <a:rPr lang="en-US" sz="2400" b="1" dirty="0"/>
              <a:t>Introduction</a:t>
            </a:r>
          </a:p>
        </p:txBody>
      </p:sp>
      <p:sp>
        <p:nvSpPr>
          <p:cNvPr id="3" name="TextBox 2">
            <a:extLst>
              <a:ext uri="{FF2B5EF4-FFF2-40B4-BE49-F238E27FC236}">
                <a16:creationId xmlns:a16="http://schemas.microsoft.com/office/drawing/2014/main" id="{71607117-4A1B-49AD-D617-DF7747F0EFC5}"/>
              </a:ext>
            </a:extLst>
          </p:cNvPr>
          <p:cNvSpPr txBox="1"/>
          <p:nvPr/>
        </p:nvSpPr>
        <p:spPr>
          <a:xfrm>
            <a:off x="2015231" y="1509204"/>
            <a:ext cx="9081856" cy="3139321"/>
          </a:xfrm>
          <a:prstGeom prst="rect">
            <a:avLst/>
          </a:prstGeom>
          <a:noFill/>
        </p:spPr>
        <p:txBody>
          <a:bodyPr wrap="square" rtlCol="0">
            <a:spAutoFit/>
          </a:bodyPr>
          <a:lstStyle/>
          <a:p>
            <a:pPr algn="just"/>
            <a:r>
              <a:rPr lang="en-US" b="0" i="0" dirty="0">
                <a:solidFill>
                  <a:srgbClr val="555555"/>
                </a:solidFill>
                <a:effectLst/>
                <a:latin typeface="Open Sans" panose="020B0604020202020204" pitchFamily="34" charset="0"/>
              </a:rPr>
              <a:t>Formed as the 29th State of India, Telangana came into being on the 2nd of June, 2014. The State has an area of 1,12,077 sq. Km. and has a population of 3,50,03,674 (2011 Census). The Telangana region was part of the Hyderabad state from 17th September 1948 to 1st November 1956, until it was merged with Andhra State to form Andhra Pradesh.</a:t>
            </a:r>
          </a:p>
          <a:p>
            <a:pPr algn="just"/>
            <a:r>
              <a:rPr lang="en-US" b="0" i="0" dirty="0">
                <a:solidFill>
                  <a:srgbClr val="555555"/>
                </a:solidFill>
                <a:effectLst/>
                <a:latin typeface="Open Sans" panose="020B0604020202020204" pitchFamily="34" charset="0"/>
              </a:rPr>
              <a:t>After decades of movement for a separate State, Telangana was created by passing the AP State Reorganization Bill in both houses of Parliament. Telangana is surrounded by Maharashtra and Chhattisgarh in the North, Karnataka in the West and Andhra Pradesh in the South and East directions. Major cities of the State include Hyderabad, Warangal, Nizamabad, Nalgonda, Khammam and Karimnagar.</a:t>
            </a:r>
          </a:p>
          <a:p>
            <a:endParaRPr lang="en-US" dirty="0"/>
          </a:p>
        </p:txBody>
      </p:sp>
    </p:spTree>
    <p:extLst>
      <p:ext uri="{BB962C8B-B14F-4D97-AF65-F5344CB8AC3E}">
        <p14:creationId xmlns:p14="http://schemas.microsoft.com/office/powerpoint/2010/main" val="1216690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C9A2DD-007D-177F-9FD8-3FA67040E375}"/>
              </a:ext>
            </a:extLst>
          </p:cNvPr>
          <p:cNvSpPr txBox="1"/>
          <p:nvPr/>
        </p:nvSpPr>
        <p:spPr>
          <a:xfrm>
            <a:off x="1754155" y="2080727"/>
            <a:ext cx="9918441" cy="2862322"/>
          </a:xfrm>
          <a:prstGeom prst="rect">
            <a:avLst/>
          </a:prstGeom>
          <a:noFill/>
        </p:spPr>
        <p:txBody>
          <a:bodyPr wrap="square" rtlCol="0">
            <a:spAutoFit/>
          </a:bodyPr>
          <a:lstStyle/>
          <a:p>
            <a:pPr marL="285750" indent="-285750">
              <a:buFontTx/>
              <a:buChar char="-"/>
            </a:pPr>
            <a:r>
              <a:rPr lang="en-US" b="0" i="0" dirty="0">
                <a:effectLst/>
                <a:latin typeface="-apple-system"/>
              </a:rPr>
              <a:t>This is the data for Telangana government Tourism Department and this data set have incoming    domestic and foreign visitors count for the period of 2016– 2019. These details have been stored in year wise excel sheets.</a:t>
            </a:r>
          </a:p>
          <a:p>
            <a:pPr marL="285750" indent="-285750">
              <a:buFontTx/>
              <a:buChar char="-"/>
            </a:pPr>
            <a:endParaRPr lang="en-US" dirty="0">
              <a:latin typeface="-apple-system"/>
            </a:endParaRPr>
          </a:p>
          <a:p>
            <a:pPr marL="285750" indent="-285750">
              <a:buFontTx/>
              <a:buChar char="-"/>
            </a:pPr>
            <a:r>
              <a:rPr lang="en-US" dirty="0">
                <a:latin typeface="-apple-system"/>
              </a:rPr>
              <a:t>We have two folders --</a:t>
            </a:r>
          </a:p>
          <a:p>
            <a:pPr marL="285750" indent="-285750">
              <a:buFontTx/>
              <a:buChar char="-"/>
            </a:pPr>
            <a:endParaRPr lang="en-US" dirty="0">
              <a:latin typeface="-apple-system"/>
            </a:endParaRPr>
          </a:p>
          <a:p>
            <a:r>
              <a:rPr lang="en-US" dirty="0">
                <a:latin typeface="-apple-system"/>
              </a:rPr>
              <a:t>	1. Domestic Visitors </a:t>
            </a:r>
          </a:p>
          <a:p>
            <a:r>
              <a:rPr lang="en-US" dirty="0">
                <a:latin typeface="-apple-system"/>
              </a:rPr>
              <a:t>	2. Foreign Visitors</a:t>
            </a:r>
          </a:p>
          <a:p>
            <a:endParaRPr lang="en-US" dirty="0">
              <a:latin typeface="-apple-system"/>
            </a:endParaRPr>
          </a:p>
          <a:p>
            <a:r>
              <a:rPr lang="en-US" dirty="0">
                <a:latin typeface="-apple-system"/>
              </a:rPr>
              <a:t>-    Each folder contains the data of visitors from years 2016 to 2019 with separate files.</a:t>
            </a:r>
            <a:endParaRPr lang="en-US" dirty="0"/>
          </a:p>
        </p:txBody>
      </p:sp>
      <p:sp>
        <p:nvSpPr>
          <p:cNvPr id="3" name="TextBox 2">
            <a:extLst>
              <a:ext uri="{FF2B5EF4-FFF2-40B4-BE49-F238E27FC236}">
                <a16:creationId xmlns:a16="http://schemas.microsoft.com/office/drawing/2014/main" id="{EC049140-25A2-5FA4-F925-72A239EC3C10}"/>
              </a:ext>
            </a:extLst>
          </p:cNvPr>
          <p:cNvSpPr txBox="1"/>
          <p:nvPr/>
        </p:nvSpPr>
        <p:spPr>
          <a:xfrm>
            <a:off x="3321697" y="662473"/>
            <a:ext cx="5924939" cy="461665"/>
          </a:xfrm>
          <a:prstGeom prst="rect">
            <a:avLst/>
          </a:prstGeom>
          <a:noFill/>
        </p:spPr>
        <p:txBody>
          <a:bodyPr wrap="square" rtlCol="0">
            <a:spAutoFit/>
          </a:bodyPr>
          <a:lstStyle/>
          <a:p>
            <a:pPr algn="ctr"/>
            <a:r>
              <a:rPr lang="en-US" sz="2400" b="1" u="sng" dirty="0"/>
              <a:t>About the Data</a:t>
            </a:r>
          </a:p>
        </p:txBody>
      </p:sp>
    </p:spTree>
    <p:extLst>
      <p:ext uri="{BB962C8B-B14F-4D97-AF65-F5344CB8AC3E}">
        <p14:creationId xmlns:p14="http://schemas.microsoft.com/office/powerpoint/2010/main" val="2541295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955C9-A531-268C-0186-857988A8C9E2}"/>
              </a:ext>
            </a:extLst>
          </p:cNvPr>
          <p:cNvSpPr>
            <a:spLocks noGrp="1"/>
          </p:cNvSpPr>
          <p:nvPr>
            <p:ph type="title"/>
          </p:nvPr>
        </p:nvSpPr>
        <p:spPr>
          <a:xfrm>
            <a:off x="6951216" y="1811045"/>
            <a:ext cx="4551808" cy="2317072"/>
          </a:xfrm>
        </p:spPr>
        <p:txBody>
          <a:bodyPr>
            <a:normAutofit fontScale="90000"/>
          </a:bodyPr>
          <a:lstStyle/>
          <a:p>
            <a:br>
              <a:rPr lang="en-US" dirty="0">
                <a:sym typeface="Wingdings" panose="05000000000000000000" pitchFamily="2" charset="2"/>
              </a:rPr>
            </a:br>
            <a:r>
              <a:rPr lang="en-US" dirty="0"/>
              <a:t>Data Insights and Visualizations</a:t>
            </a:r>
            <a:br>
              <a:rPr lang="en-US" dirty="0"/>
            </a:br>
            <a:r>
              <a:rPr lang="en-US" dirty="0">
                <a:sym typeface="Wingdings" panose="05000000000000000000" pitchFamily="2" charset="2"/>
              </a:rPr>
              <a:t></a:t>
            </a:r>
            <a:endParaRPr lang="en-US" dirty="0"/>
          </a:p>
        </p:txBody>
      </p:sp>
      <p:pic>
        <p:nvPicPr>
          <p:cNvPr id="1026" name="Picture 2" descr="Telangana map on India map">
            <a:extLst>
              <a:ext uri="{FF2B5EF4-FFF2-40B4-BE49-F238E27FC236}">
                <a16:creationId xmlns:a16="http://schemas.microsoft.com/office/drawing/2014/main" id="{8E434A8E-0EB6-F472-3C04-5040440A57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127" y="985422"/>
            <a:ext cx="57912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0176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22FF6D-15E8-89EF-1A62-440749EB4727}"/>
              </a:ext>
            </a:extLst>
          </p:cNvPr>
          <p:cNvSpPr txBox="1"/>
          <p:nvPr/>
        </p:nvSpPr>
        <p:spPr>
          <a:xfrm>
            <a:off x="1695635" y="292963"/>
            <a:ext cx="9871969" cy="646331"/>
          </a:xfrm>
          <a:prstGeom prst="rect">
            <a:avLst/>
          </a:prstGeom>
          <a:noFill/>
        </p:spPr>
        <p:txBody>
          <a:bodyPr wrap="square" rtlCol="0">
            <a:spAutoFit/>
          </a:bodyPr>
          <a:lstStyle/>
          <a:p>
            <a:r>
              <a:rPr lang="en-US" dirty="0"/>
              <a:t>Query 1:-</a:t>
            </a:r>
          </a:p>
          <a:p>
            <a:r>
              <a:rPr lang="en-US" dirty="0"/>
              <a:t> List down the top 10 districts that have the highest number of domestic visitors overall (2016 - 2019)?</a:t>
            </a:r>
          </a:p>
        </p:txBody>
      </p:sp>
      <p:graphicFrame>
        <p:nvGraphicFramePr>
          <p:cNvPr id="5" name="Table 4">
            <a:extLst>
              <a:ext uri="{FF2B5EF4-FFF2-40B4-BE49-F238E27FC236}">
                <a16:creationId xmlns:a16="http://schemas.microsoft.com/office/drawing/2014/main" id="{A6450DE9-1AB8-D5B0-C0ED-6147E5A54065}"/>
              </a:ext>
            </a:extLst>
          </p:cNvPr>
          <p:cNvGraphicFramePr>
            <a:graphicFrameLocks noGrp="1"/>
          </p:cNvGraphicFramePr>
          <p:nvPr>
            <p:extLst>
              <p:ext uri="{D42A27DB-BD31-4B8C-83A1-F6EECF244321}">
                <p14:modId xmlns:p14="http://schemas.microsoft.com/office/powerpoint/2010/main" val="1527702165"/>
              </p:ext>
            </p:extLst>
          </p:nvPr>
        </p:nvGraphicFramePr>
        <p:xfrm>
          <a:off x="1580225" y="1793955"/>
          <a:ext cx="2805344" cy="2431818"/>
        </p:xfrm>
        <a:graphic>
          <a:graphicData uri="http://schemas.openxmlformats.org/drawingml/2006/table">
            <a:tbl>
              <a:tblPr/>
              <a:tblGrid>
                <a:gridCol w="1991960">
                  <a:extLst>
                    <a:ext uri="{9D8B030D-6E8A-4147-A177-3AD203B41FA5}">
                      <a16:colId xmlns:a16="http://schemas.microsoft.com/office/drawing/2014/main" val="2058627181"/>
                    </a:ext>
                  </a:extLst>
                </a:gridCol>
                <a:gridCol w="813384">
                  <a:extLst>
                    <a:ext uri="{9D8B030D-6E8A-4147-A177-3AD203B41FA5}">
                      <a16:colId xmlns:a16="http://schemas.microsoft.com/office/drawing/2014/main" val="3626448233"/>
                    </a:ext>
                  </a:extLst>
                </a:gridCol>
              </a:tblGrid>
              <a:tr h="221915">
                <a:tc>
                  <a:txBody>
                    <a:bodyPr/>
                    <a:lstStyle/>
                    <a:p>
                      <a:pPr algn="l" fontAlgn="b"/>
                      <a:r>
                        <a:rPr lang="en-US" sz="1100" b="1" i="0" u="none" strike="noStrike">
                          <a:solidFill>
                            <a:srgbClr val="FFFFFF"/>
                          </a:solidFill>
                          <a:effectLst/>
                          <a:latin typeface="Calibri" panose="020F0502020204030204" pitchFamily="34" charset="0"/>
                        </a:rPr>
                        <a:t>district</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70AD47"/>
                    </a:solidFill>
                  </a:tcPr>
                </a:tc>
                <a:tc>
                  <a:txBody>
                    <a:bodyPr/>
                    <a:lstStyle/>
                    <a:p>
                      <a:pPr algn="l" fontAlgn="b"/>
                      <a:r>
                        <a:rPr lang="en-US" sz="1100" b="1" i="0" u="none" strike="noStrike">
                          <a:solidFill>
                            <a:srgbClr val="FFFFFF"/>
                          </a:solidFill>
                          <a:effectLst/>
                          <a:latin typeface="Calibri" panose="020F0502020204030204" pitchFamily="34" charset="0"/>
                        </a:rPr>
                        <a:t>visitors</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70AD47"/>
                    </a:solidFill>
                  </a:tcPr>
                </a:tc>
                <a:extLst>
                  <a:ext uri="{0D108BD9-81ED-4DB2-BD59-A6C34878D82A}">
                    <a16:rowId xmlns:a16="http://schemas.microsoft.com/office/drawing/2014/main" val="2609550517"/>
                  </a:ext>
                </a:extLst>
              </a:tr>
              <a:tr h="221915">
                <a:tc>
                  <a:txBody>
                    <a:bodyPr/>
                    <a:lstStyle/>
                    <a:p>
                      <a:pPr algn="l" fontAlgn="b"/>
                      <a:r>
                        <a:rPr lang="en-US" sz="1100" b="0" i="0" u="none" strike="noStrike">
                          <a:solidFill>
                            <a:srgbClr val="000000"/>
                          </a:solidFill>
                          <a:effectLst/>
                          <a:latin typeface="Calibri" panose="020F0502020204030204" pitchFamily="34" charset="0"/>
                        </a:rPr>
                        <a:t>Hyderabad</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83900960</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extLst>
                  <a:ext uri="{0D108BD9-81ED-4DB2-BD59-A6C34878D82A}">
                    <a16:rowId xmlns:a16="http://schemas.microsoft.com/office/drawing/2014/main" val="396660844"/>
                  </a:ext>
                </a:extLst>
              </a:tr>
              <a:tr h="221915">
                <a:tc>
                  <a:txBody>
                    <a:bodyPr/>
                    <a:lstStyle/>
                    <a:p>
                      <a:pPr algn="l" fontAlgn="b"/>
                      <a:r>
                        <a:rPr lang="en-US" sz="1100" b="0" i="0" u="none" strike="noStrike">
                          <a:solidFill>
                            <a:srgbClr val="000000"/>
                          </a:solidFill>
                          <a:effectLst/>
                          <a:latin typeface="Calibri" panose="020F0502020204030204" pitchFamily="34" charset="0"/>
                        </a:rPr>
                        <a:t>Rajanna Sircilla </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41763276</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extLst>
                  <a:ext uri="{0D108BD9-81ED-4DB2-BD59-A6C34878D82A}">
                    <a16:rowId xmlns:a16="http://schemas.microsoft.com/office/drawing/2014/main" val="2917465518"/>
                  </a:ext>
                </a:extLst>
              </a:tr>
              <a:tr h="212668">
                <a:tc>
                  <a:txBody>
                    <a:bodyPr/>
                    <a:lstStyle/>
                    <a:p>
                      <a:pPr algn="l" fontAlgn="b"/>
                      <a:r>
                        <a:rPr lang="en-US" sz="1100" b="0" i="0" u="none" strike="noStrike">
                          <a:solidFill>
                            <a:srgbClr val="000000"/>
                          </a:solidFill>
                          <a:effectLst/>
                          <a:latin typeface="Calibri" panose="020F0502020204030204" pitchFamily="34" charset="0"/>
                        </a:rPr>
                        <a:t>Warangal (Urban)</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30726603</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extLst>
                  <a:ext uri="{0D108BD9-81ED-4DB2-BD59-A6C34878D82A}">
                    <a16:rowId xmlns:a16="http://schemas.microsoft.com/office/drawing/2014/main" val="1019269673"/>
                  </a:ext>
                </a:extLst>
              </a:tr>
              <a:tr h="221915">
                <a:tc>
                  <a:txBody>
                    <a:bodyPr/>
                    <a:lstStyle/>
                    <a:p>
                      <a:pPr algn="l" fontAlgn="b"/>
                      <a:r>
                        <a:rPr lang="en-US" sz="1100" b="0" i="0" u="none" strike="noStrike">
                          <a:solidFill>
                            <a:srgbClr val="000000"/>
                          </a:solidFill>
                          <a:effectLst/>
                          <a:latin typeface="Calibri" panose="020F0502020204030204" pitchFamily="34" charset="0"/>
                        </a:rPr>
                        <a:t>Yadadri Bhongir</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26893080</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extLst>
                  <a:ext uri="{0D108BD9-81ED-4DB2-BD59-A6C34878D82A}">
                    <a16:rowId xmlns:a16="http://schemas.microsoft.com/office/drawing/2014/main" val="3992473738"/>
                  </a:ext>
                </a:extLst>
              </a:tr>
              <a:tr h="221915">
                <a:tc>
                  <a:txBody>
                    <a:bodyPr/>
                    <a:lstStyle/>
                    <a:p>
                      <a:pPr algn="l" fontAlgn="b"/>
                      <a:r>
                        <a:rPr lang="en-US" sz="1100" b="0" i="0" u="none" strike="noStrike">
                          <a:solidFill>
                            <a:srgbClr val="000000"/>
                          </a:solidFill>
                          <a:effectLst/>
                          <a:latin typeface="Calibri" panose="020F0502020204030204" pitchFamily="34" charset="0"/>
                        </a:rPr>
                        <a:t>Bhadradri Kothagudem </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21600962</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extLst>
                  <a:ext uri="{0D108BD9-81ED-4DB2-BD59-A6C34878D82A}">
                    <a16:rowId xmlns:a16="http://schemas.microsoft.com/office/drawing/2014/main" val="301974262"/>
                  </a:ext>
                </a:extLst>
              </a:tr>
              <a:tr h="221915">
                <a:tc>
                  <a:txBody>
                    <a:bodyPr/>
                    <a:lstStyle/>
                    <a:p>
                      <a:pPr algn="l" fontAlgn="b"/>
                      <a:r>
                        <a:rPr lang="en-US" sz="1100" b="0" i="0" u="none" strike="noStrike">
                          <a:solidFill>
                            <a:srgbClr val="000000"/>
                          </a:solidFill>
                          <a:effectLst/>
                          <a:latin typeface="Calibri" panose="020F0502020204030204" pitchFamily="34" charset="0"/>
                        </a:rPr>
                        <a:t>Medak </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20542639</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extLst>
                  <a:ext uri="{0D108BD9-81ED-4DB2-BD59-A6C34878D82A}">
                    <a16:rowId xmlns:a16="http://schemas.microsoft.com/office/drawing/2014/main" val="188117355"/>
                  </a:ext>
                </a:extLst>
              </a:tr>
              <a:tr h="221915">
                <a:tc>
                  <a:txBody>
                    <a:bodyPr/>
                    <a:lstStyle/>
                    <a:p>
                      <a:pPr algn="l" fontAlgn="b"/>
                      <a:r>
                        <a:rPr lang="en-US" sz="1100" b="0" i="0" u="none" strike="noStrike">
                          <a:solidFill>
                            <a:srgbClr val="000000"/>
                          </a:solidFill>
                          <a:effectLst/>
                          <a:latin typeface="Calibri" panose="020F0502020204030204" pitchFamily="34" charset="0"/>
                        </a:rPr>
                        <a:t>Jayashankar Bhoopalpally</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19632865</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extLst>
                  <a:ext uri="{0D108BD9-81ED-4DB2-BD59-A6C34878D82A}">
                    <a16:rowId xmlns:a16="http://schemas.microsoft.com/office/drawing/2014/main" val="2134935953"/>
                  </a:ext>
                </a:extLst>
              </a:tr>
              <a:tr h="221915">
                <a:tc>
                  <a:txBody>
                    <a:bodyPr/>
                    <a:lstStyle/>
                    <a:p>
                      <a:pPr algn="l" fontAlgn="b"/>
                      <a:r>
                        <a:rPr lang="en-US" sz="1100" b="0" i="0" u="none" strike="noStrike">
                          <a:solidFill>
                            <a:srgbClr val="000000"/>
                          </a:solidFill>
                          <a:effectLst/>
                          <a:latin typeface="Calibri" panose="020F0502020204030204" pitchFamily="34" charset="0"/>
                        </a:rPr>
                        <a:t>Mahbubnagar</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17180118</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extLst>
                  <a:ext uri="{0D108BD9-81ED-4DB2-BD59-A6C34878D82A}">
                    <a16:rowId xmlns:a16="http://schemas.microsoft.com/office/drawing/2014/main" val="2714736248"/>
                  </a:ext>
                </a:extLst>
              </a:tr>
              <a:tr h="221915">
                <a:tc>
                  <a:txBody>
                    <a:bodyPr/>
                    <a:lstStyle/>
                    <a:p>
                      <a:pPr algn="l" fontAlgn="b"/>
                      <a:r>
                        <a:rPr lang="en-US" sz="1100" b="0" i="0" u="none" strike="noStrike">
                          <a:solidFill>
                            <a:srgbClr val="000000"/>
                          </a:solidFill>
                          <a:effectLst/>
                          <a:latin typeface="Calibri" panose="020F0502020204030204" pitchFamily="34" charset="0"/>
                        </a:rPr>
                        <a:t>Nirmal</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13315796</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solidFill>
                      <a:srgbClr val="E2EFDA"/>
                    </a:solidFill>
                  </a:tcPr>
                </a:tc>
                <a:extLst>
                  <a:ext uri="{0D108BD9-81ED-4DB2-BD59-A6C34878D82A}">
                    <a16:rowId xmlns:a16="http://schemas.microsoft.com/office/drawing/2014/main" val="2346679071"/>
                  </a:ext>
                </a:extLst>
              </a:tr>
              <a:tr h="221915">
                <a:tc>
                  <a:txBody>
                    <a:bodyPr/>
                    <a:lstStyle/>
                    <a:p>
                      <a:pPr algn="l" fontAlgn="b"/>
                      <a:r>
                        <a:rPr lang="en-US" sz="1100" b="0" i="0" u="none" strike="noStrike">
                          <a:solidFill>
                            <a:srgbClr val="000000"/>
                          </a:solidFill>
                          <a:effectLst/>
                          <a:latin typeface="Calibri" panose="020F0502020204030204" pitchFamily="34" charset="0"/>
                        </a:rPr>
                        <a:t>Jagtial </a:t>
                      </a:r>
                    </a:p>
                  </a:txBody>
                  <a:tcPr marL="7620" marR="7620" marT="7620" marB="0" anchor="b">
                    <a:lnL w="6350" cap="flat" cmpd="sng" algn="ctr">
                      <a:solidFill>
                        <a:srgbClr val="A9D08E"/>
                      </a:solidFill>
                      <a:prstDash val="solid"/>
                      <a:round/>
                      <a:headEnd type="none" w="med" len="med"/>
                      <a:tailEnd type="none" w="med" len="med"/>
                    </a:lnL>
                    <a:lnR>
                      <a:noFill/>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11303514</a:t>
                      </a:r>
                    </a:p>
                  </a:txBody>
                  <a:tcPr marL="7620" marR="7620" marT="7620" marB="0" anchor="b">
                    <a:lnL>
                      <a:noFill/>
                    </a:lnL>
                    <a:lnR w="6350" cap="flat" cmpd="sng" algn="ctr">
                      <a:solidFill>
                        <a:srgbClr val="A9D08E"/>
                      </a:solidFill>
                      <a:prstDash val="solid"/>
                      <a:round/>
                      <a:headEnd type="none" w="med" len="med"/>
                      <a:tailEnd type="none" w="med" len="med"/>
                    </a:lnR>
                    <a:lnT w="6350" cap="flat" cmpd="sng" algn="ctr">
                      <a:solidFill>
                        <a:srgbClr val="A9D08E"/>
                      </a:solidFill>
                      <a:prstDash val="solid"/>
                      <a:round/>
                      <a:headEnd type="none" w="med" len="med"/>
                      <a:tailEnd type="none" w="med" len="med"/>
                    </a:lnT>
                    <a:lnB w="6350" cap="flat" cmpd="sng" algn="ctr">
                      <a:solidFill>
                        <a:srgbClr val="A9D08E"/>
                      </a:solidFill>
                      <a:prstDash val="solid"/>
                      <a:round/>
                      <a:headEnd type="none" w="med" len="med"/>
                      <a:tailEnd type="none" w="med" len="med"/>
                    </a:lnB>
                  </a:tcPr>
                </a:tc>
                <a:extLst>
                  <a:ext uri="{0D108BD9-81ED-4DB2-BD59-A6C34878D82A}">
                    <a16:rowId xmlns:a16="http://schemas.microsoft.com/office/drawing/2014/main" val="1786715093"/>
                  </a:ext>
                </a:extLst>
              </a:tr>
            </a:tbl>
          </a:graphicData>
        </a:graphic>
      </p:graphicFrame>
      <p:graphicFrame>
        <p:nvGraphicFramePr>
          <p:cNvPr id="6" name="Chart 5">
            <a:extLst>
              <a:ext uri="{FF2B5EF4-FFF2-40B4-BE49-F238E27FC236}">
                <a16:creationId xmlns:a16="http://schemas.microsoft.com/office/drawing/2014/main" id="{19331385-556F-481B-BB1C-6D58B69FE78E}"/>
              </a:ext>
            </a:extLst>
          </p:cNvPr>
          <p:cNvGraphicFramePr>
            <a:graphicFrameLocks/>
          </p:cNvGraphicFramePr>
          <p:nvPr>
            <p:extLst>
              <p:ext uri="{D42A27DB-BD31-4B8C-83A1-F6EECF244321}">
                <p14:modId xmlns:p14="http://schemas.microsoft.com/office/powerpoint/2010/main" val="3232660361"/>
              </p:ext>
            </p:extLst>
          </p:nvPr>
        </p:nvGraphicFramePr>
        <p:xfrm>
          <a:off x="6039775" y="1638263"/>
          <a:ext cx="5225988" cy="3066901"/>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9A0975CB-085B-A527-3E9B-E65E8F89B962}"/>
              </a:ext>
            </a:extLst>
          </p:cNvPr>
          <p:cNvSpPr txBox="1"/>
          <p:nvPr/>
        </p:nvSpPr>
        <p:spPr>
          <a:xfrm>
            <a:off x="1695635" y="5007006"/>
            <a:ext cx="10040644" cy="1169551"/>
          </a:xfrm>
          <a:prstGeom prst="rect">
            <a:avLst/>
          </a:prstGeom>
          <a:noFill/>
        </p:spPr>
        <p:txBody>
          <a:bodyPr wrap="square" rtlCol="0">
            <a:spAutoFit/>
          </a:bodyPr>
          <a:lstStyle/>
          <a:p>
            <a:r>
              <a:rPr lang="en-US" b="1" dirty="0"/>
              <a:t>     Key Insights:-</a:t>
            </a:r>
            <a:endParaRPr lang="en-US" dirty="0"/>
          </a:p>
          <a:p>
            <a:endParaRPr lang="en-US" dirty="0"/>
          </a:p>
          <a:p>
            <a:r>
              <a:rPr lang="en-US" sz="1600" dirty="0"/>
              <a:t>- The top 3 visited Districts are Hyderabad (23.55%) , </a:t>
            </a:r>
            <a:r>
              <a:rPr lang="en-US" sz="1600" dirty="0" err="1"/>
              <a:t>Rajanna</a:t>
            </a:r>
            <a:r>
              <a:rPr lang="en-US" sz="1600" dirty="0"/>
              <a:t> </a:t>
            </a:r>
            <a:r>
              <a:rPr lang="en-US" sz="1600" dirty="0" err="1"/>
              <a:t>Sircilla</a:t>
            </a:r>
            <a:r>
              <a:rPr lang="en-US" sz="1600" dirty="0"/>
              <a:t>(11.72%) and Warangal (urban) (8.62 %).</a:t>
            </a:r>
          </a:p>
          <a:p>
            <a:endParaRPr lang="en-US" dirty="0"/>
          </a:p>
        </p:txBody>
      </p:sp>
      <p:sp>
        <p:nvSpPr>
          <p:cNvPr id="3" name="Arrow: Right 2">
            <a:extLst>
              <a:ext uri="{FF2B5EF4-FFF2-40B4-BE49-F238E27FC236}">
                <a16:creationId xmlns:a16="http://schemas.microsoft.com/office/drawing/2014/main" id="{900103D2-FD9E-66C7-52C8-E0EBC6679804}"/>
              </a:ext>
            </a:extLst>
          </p:cNvPr>
          <p:cNvSpPr/>
          <p:nvPr/>
        </p:nvSpPr>
        <p:spPr>
          <a:xfrm>
            <a:off x="1695635" y="5154421"/>
            <a:ext cx="273124" cy="10804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822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F2AE26-0D72-7FA7-1401-305FABE1B033}"/>
              </a:ext>
            </a:extLst>
          </p:cNvPr>
          <p:cNvSpPr txBox="1"/>
          <p:nvPr/>
        </p:nvSpPr>
        <p:spPr>
          <a:xfrm>
            <a:off x="1837678" y="328474"/>
            <a:ext cx="9871969" cy="646331"/>
          </a:xfrm>
          <a:prstGeom prst="rect">
            <a:avLst/>
          </a:prstGeom>
          <a:noFill/>
        </p:spPr>
        <p:txBody>
          <a:bodyPr wrap="square" rtlCol="0">
            <a:spAutoFit/>
          </a:bodyPr>
          <a:lstStyle/>
          <a:p>
            <a:r>
              <a:rPr lang="en-US" dirty="0"/>
              <a:t>Query 2:---  List down the top 3 districts based on Compounded annual growth rate (CAGR) of visitors between (2016 - 2019)?</a:t>
            </a:r>
          </a:p>
        </p:txBody>
      </p:sp>
      <p:graphicFrame>
        <p:nvGraphicFramePr>
          <p:cNvPr id="3" name="Object 2">
            <a:extLst>
              <a:ext uri="{FF2B5EF4-FFF2-40B4-BE49-F238E27FC236}">
                <a16:creationId xmlns:a16="http://schemas.microsoft.com/office/drawing/2014/main" id="{B50C7C29-1D30-B8A1-068A-ACD94520177A}"/>
              </a:ext>
            </a:extLst>
          </p:cNvPr>
          <p:cNvGraphicFramePr>
            <a:graphicFrameLocks noChangeAspect="1"/>
          </p:cNvGraphicFramePr>
          <p:nvPr>
            <p:extLst>
              <p:ext uri="{D42A27DB-BD31-4B8C-83A1-F6EECF244321}">
                <p14:modId xmlns:p14="http://schemas.microsoft.com/office/powerpoint/2010/main" val="2070080571"/>
              </p:ext>
            </p:extLst>
          </p:nvPr>
        </p:nvGraphicFramePr>
        <p:xfrm>
          <a:off x="1518082" y="1655629"/>
          <a:ext cx="2240841" cy="1180730"/>
        </p:xfrm>
        <a:graphic>
          <a:graphicData uri="http://schemas.openxmlformats.org/presentationml/2006/ole">
            <mc:AlternateContent xmlns:mc="http://schemas.openxmlformats.org/markup-compatibility/2006">
              <mc:Choice xmlns:v="urn:schemas-microsoft-com:vml" Requires="v">
                <p:oleObj name="Worksheet" r:id="rId2" imgW="1935551" imgH="738958" progId="Excel.Sheet.12">
                  <p:embed/>
                </p:oleObj>
              </mc:Choice>
              <mc:Fallback>
                <p:oleObj name="Worksheet" r:id="rId2" imgW="1935551" imgH="738958" progId="Excel.Sheet.12">
                  <p:embed/>
                  <p:pic>
                    <p:nvPicPr>
                      <p:cNvPr id="0" name=""/>
                      <p:cNvPicPr/>
                      <p:nvPr/>
                    </p:nvPicPr>
                    <p:blipFill>
                      <a:blip r:embed="rId3"/>
                      <a:stretch>
                        <a:fillRect/>
                      </a:stretch>
                    </p:blipFill>
                    <p:spPr>
                      <a:xfrm>
                        <a:off x="1518082" y="1655629"/>
                        <a:ext cx="2240841" cy="1180730"/>
                      </a:xfrm>
                      <a:prstGeom prst="rect">
                        <a:avLst/>
                      </a:prstGeom>
                    </p:spPr>
                  </p:pic>
                </p:oleObj>
              </mc:Fallback>
            </mc:AlternateContent>
          </a:graphicData>
        </a:graphic>
      </p:graphicFrame>
      <p:graphicFrame>
        <p:nvGraphicFramePr>
          <p:cNvPr id="4" name="Chart 3">
            <a:extLst>
              <a:ext uri="{FF2B5EF4-FFF2-40B4-BE49-F238E27FC236}">
                <a16:creationId xmlns:a16="http://schemas.microsoft.com/office/drawing/2014/main" id="{70352146-F4E5-7443-C6B5-F309F02A921D}"/>
              </a:ext>
            </a:extLst>
          </p:cNvPr>
          <p:cNvGraphicFramePr>
            <a:graphicFrameLocks/>
          </p:cNvGraphicFramePr>
          <p:nvPr>
            <p:extLst>
              <p:ext uri="{D42A27DB-BD31-4B8C-83A1-F6EECF244321}">
                <p14:modId xmlns:p14="http://schemas.microsoft.com/office/powerpoint/2010/main" val="1206123153"/>
              </p:ext>
            </p:extLst>
          </p:nvPr>
        </p:nvGraphicFramePr>
        <p:xfrm>
          <a:off x="1243688" y="3026751"/>
          <a:ext cx="3703320" cy="268224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Object 5">
            <a:extLst>
              <a:ext uri="{FF2B5EF4-FFF2-40B4-BE49-F238E27FC236}">
                <a16:creationId xmlns:a16="http://schemas.microsoft.com/office/drawing/2014/main" id="{76CAA2FA-BA92-6F11-22AD-1CC37DF2C41E}"/>
              </a:ext>
            </a:extLst>
          </p:cNvPr>
          <p:cNvGraphicFramePr>
            <a:graphicFrameLocks noChangeAspect="1"/>
          </p:cNvGraphicFramePr>
          <p:nvPr>
            <p:extLst>
              <p:ext uri="{D42A27DB-BD31-4B8C-83A1-F6EECF244321}">
                <p14:modId xmlns:p14="http://schemas.microsoft.com/office/powerpoint/2010/main" val="2425992033"/>
              </p:ext>
            </p:extLst>
          </p:nvPr>
        </p:nvGraphicFramePr>
        <p:xfrm>
          <a:off x="9863092" y="1507807"/>
          <a:ext cx="1846556" cy="1084473"/>
        </p:xfrm>
        <a:graphic>
          <a:graphicData uri="http://schemas.openxmlformats.org/presentationml/2006/ole">
            <mc:AlternateContent xmlns:mc="http://schemas.openxmlformats.org/markup-compatibility/2006">
              <mc:Choice xmlns:v="urn:schemas-microsoft-com:vml" Requires="v">
                <p:oleObj name="Worksheet" r:id="rId5" imgW="1699083" imgH="738958" progId="Excel.Sheet.12">
                  <p:embed/>
                </p:oleObj>
              </mc:Choice>
              <mc:Fallback>
                <p:oleObj name="Worksheet" r:id="rId5" imgW="1699083" imgH="738958" progId="Excel.Sheet.12">
                  <p:embed/>
                  <p:pic>
                    <p:nvPicPr>
                      <p:cNvPr id="0" name=""/>
                      <p:cNvPicPr/>
                      <p:nvPr/>
                    </p:nvPicPr>
                    <p:blipFill>
                      <a:blip r:embed="rId6"/>
                      <a:stretch>
                        <a:fillRect/>
                      </a:stretch>
                    </p:blipFill>
                    <p:spPr>
                      <a:xfrm>
                        <a:off x="9863092" y="1507807"/>
                        <a:ext cx="1846556" cy="1084473"/>
                      </a:xfrm>
                      <a:prstGeom prst="rect">
                        <a:avLst/>
                      </a:prstGeom>
                    </p:spPr>
                  </p:pic>
                </p:oleObj>
              </mc:Fallback>
            </mc:AlternateContent>
          </a:graphicData>
        </a:graphic>
      </p:graphicFrame>
      <p:graphicFrame>
        <p:nvGraphicFramePr>
          <p:cNvPr id="7" name="Chart 6">
            <a:extLst>
              <a:ext uri="{FF2B5EF4-FFF2-40B4-BE49-F238E27FC236}">
                <a16:creationId xmlns:a16="http://schemas.microsoft.com/office/drawing/2014/main" id="{B5183DF7-7179-D6E7-51E8-587434D9244C}"/>
              </a:ext>
            </a:extLst>
          </p:cNvPr>
          <p:cNvGraphicFramePr>
            <a:graphicFrameLocks/>
          </p:cNvGraphicFramePr>
          <p:nvPr>
            <p:extLst>
              <p:ext uri="{D42A27DB-BD31-4B8C-83A1-F6EECF244321}">
                <p14:modId xmlns:p14="http://schemas.microsoft.com/office/powerpoint/2010/main" val="2862253760"/>
              </p:ext>
            </p:extLst>
          </p:nvPr>
        </p:nvGraphicFramePr>
        <p:xfrm>
          <a:off x="8128913" y="3026751"/>
          <a:ext cx="3764280" cy="2548426"/>
        </p:xfrm>
        <a:graphic>
          <a:graphicData uri="http://schemas.openxmlformats.org/drawingml/2006/chart">
            <c:chart xmlns:c="http://schemas.openxmlformats.org/drawingml/2006/chart" xmlns:r="http://schemas.openxmlformats.org/officeDocument/2006/relationships" r:id="rId7"/>
          </a:graphicData>
        </a:graphic>
      </p:graphicFrame>
      <p:sp>
        <p:nvSpPr>
          <p:cNvPr id="8" name="TextBox 7">
            <a:extLst>
              <a:ext uri="{FF2B5EF4-FFF2-40B4-BE49-F238E27FC236}">
                <a16:creationId xmlns:a16="http://schemas.microsoft.com/office/drawing/2014/main" id="{6ACC63AC-4772-6ECD-D145-F29DE1123F2E}"/>
              </a:ext>
            </a:extLst>
          </p:cNvPr>
          <p:cNvSpPr txBox="1"/>
          <p:nvPr/>
        </p:nvSpPr>
        <p:spPr>
          <a:xfrm>
            <a:off x="4030462" y="1655629"/>
            <a:ext cx="5255581" cy="369332"/>
          </a:xfrm>
          <a:prstGeom prst="rect">
            <a:avLst/>
          </a:prstGeom>
          <a:noFill/>
        </p:spPr>
        <p:txBody>
          <a:bodyPr wrap="square" rtlCol="0">
            <a:spAutoFit/>
          </a:bodyPr>
          <a:lstStyle/>
          <a:p>
            <a:r>
              <a:rPr lang="en-US" b="1" dirty="0"/>
              <a:t>Top 3 Districts of Domestic and Foreign Visitors </a:t>
            </a:r>
          </a:p>
        </p:txBody>
      </p:sp>
      <p:sp>
        <p:nvSpPr>
          <p:cNvPr id="9" name="TextBox 8">
            <a:extLst>
              <a:ext uri="{FF2B5EF4-FFF2-40B4-BE49-F238E27FC236}">
                <a16:creationId xmlns:a16="http://schemas.microsoft.com/office/drawing/2014/main" id="{6C3D7307-69B7-7C8D-B934-6997231BB762}"/>
              </a:ext>
            </a:extLst>
          </p:cNvPr>
          <p:cNvSpPr txBox="1"/>
          <p:nvPr/>
        </p:nvSpPr>
        <p:spPr>
          <a:xfrm>
            <a:off x="5362113" y="2592280"/>
            <a:ext cx="2361460" cy="3323987"/>
          </a:xfrm>
          <a:prstGeom prst="rect">
            <a:avLst/>
          </a:prstGeom>
          <a:noFill/>
        </p:spPr>
        <p:txBody>
          <a:bodyPr wrap="square" rtlCol="0">
            <a:spAutoFit/>
          </a:bodyPr>
          <a:lstStyle/>
          <a:p>
            <a:r>
              <a:rPr lang="en-US" b="1" dirty="0"/>
              <a:t>Key Insights:</a:t>
            </a:r>
          </a:p>
          <a:p>
            <a:pPr marL="285750" indent="-285750">
              <a:buFontTx/>
              <a:buChar char="-"/>
            </a:pPr>
            <a:endParaRPr lang="en-US" sz="1600" dirty="0"/>
          </a:p>
          <a:p>
            <a:pPr marL="285750" indent="-285750">
              <a:buFontTx/>
              <a:buChar char="-"/>
            </a:pPr>
            <a:r>
              <a:rPr lang="en-US" sz="1600" dirty="0"/>
              <a:t>To see that </a:t>
            </a:r>
            <a:r>
              <a:rPr lang="en-US" sz="1600" dirty="0" err="1"/>
              <a:t>Mancherial</a:t>
            </a:r>
            <a:r>
              <a:rPr lang="en-US" sz="1600" dirty="0"/>
              <a:t>, Warangal and </a:t>
            </a:r>
            <a:r>
              <a:rPr lang="en-US" sz="1600" dirty="0" err="1"/>
              <a:t>Bhadradri</a:t>
            </a:r>
            <a:r>
              <a:rPr lang="en-US" sz="1600" dirty="0"/>
              <a:t> </a:t>
            </a:r>
            <a:r>
              <a:rPr lang="en-US" sz="1600" dirty="0" err="1"/>
              <a:t>Kothagudem</a:t>
            </a:r>
            <a:r>
              <a:rPr lang="en-US" sz="1600" dirty="0"/>
              <a:t> has highest CAGR.</a:t>
            </a:r>
          </a:p>
          <a:p>
            <a:pPr marL="285750" indent="-285750">
              <a:buFontTx/>
              <a:buChar char="-"/>
            </a:pPr>
            <a:endParaRPr lang="en-US" sz="1600" dirty="0"/>
          </a:p>
          <a:p>
            <a:pPr marL="285750" indent="-285750">
              <a:buFontTx/>
              <a:buChar char="-"/>
            </a:pPr>
            <a:r>
              <a:rPr lang="en-US" sz="1600" dirty="0"/>
              <a:t>While </a:t>
            </a:r>
            <a:r>
              <a:rPr lang="en-US" sz="1600" dirty="0" err="1"/>
              <a:t>Nagarkurnool</a:t>
            </a:r>
            <a:r>
              <a:rPr lang="en-US" sz="1600" dirty="0"/>
              <a:t>, </a:t>
            </a:r>
            <a:r>
              <a:rPr lang="en-US" sz="1600" dirty="0" err="1"/>
              <a:t>Jogulamba</a:t>
            </a:r>
            <a:r>
              <a:rPr lang="en-US" sz="1600" dirty="0"/>
              <a:t> and Hyderabad has lowest CAGR.</a:t>
            </a:r>
          </a:p>
          <a:p>
            <a:pPr marL="285750" indent="-285750">
              <a:buFontTx/>
              <a:buChar char="-"/>
            </a:pPr>
            <a:endParaRPr lang="en-US" dirty="0"/>
          </a:p>
        </p:txBody>
      </p:sp>
      <p:sp>
        <p:nvSpPr>
          <p:cNvPr id="5" name="Arrow: Right 4">
            <a:extLst>
              <a:ext uri="{FF2B5EF4-FFF2-40B4-BE49-F238E27FC236}">
                <a16:creationId xmlns:a16="http://schemas.microsoft.com/office/drawing/2014/main" id="{5409BA20-011E-2019-BDDF-B2B371E7CE9E}"/>
              </a:ext>
            </a:extLst>
          </p:cNvPr>
          <p:cNvSpPr/>
          <p:nvPr/>
        </p:nvSpPr>
        <p:spPr>
          <a:xfrm>
            <a:off x="5057191" y="2700992"/>
            <a:ext cx="274651" cy="13536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3083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40DE40-7800-1C91-317E-0F51CE464A0B}"/>
              </a:ext>
            </a:extLst>
          </p:cNvPr>
          <p:cNvSpPr txBox="1"/>
          <p:nvPr/>
        </p:nvSpPr>
        <p:spPr>
          <a:xfrm>
            <a:off x="1731146" y="346229"/>
            <a:ext cx="9969623" cy="646331"/>
          </a:xfrm>
          <a:prstGeom prst="rect">
            <a:avLst/>
          </a:prstGeom>
          <a:noFill/>
        </p:spPr>
        <p:txBody>
          <a:bodyPr wrap="square" rtlCol="0">
            <a:spAutoFit/>
          </a:bodyPr>
          <a:lstStyle/>
          <a:p>
            <a:r>
              <a:rPr lang="en-US" dirty="0"/>
              <a:t>Query 3:---- List down the bottom 3 districts based on Compounded annual growth rate (CAGR) of visitors between (2016 - 2019)?</a:t>
            </a:r>
          </a:p>
        </p:txBody>
      </p:sp>
      <p:graphicFrame>
        <p:nvGraphicFramePr>
          <p:cNvPr id="4" name="Object 3">
            <a:extLst>
              <a:ext uri="{FF2B5EF4-FFF2-40B4-BE49-F238E27FC236}">
                <a16:creationId xmlns:a16="http://schemas.microsoft.com/office/drawing/2014/main" id="{596B1E8D-4289-79D5-4676-5E0B593DF91F}"/>
              </a:ext>
            </a:extLst>
          </p:cNvPr>
          <p:cNvGraphicFramePr>
            <a:graphicFrameLocks noChangeAspect="1"/>
          </p:cNvGraphicFramePr>
          <p:nvPr>
            <p:extLst>
              <p:ext uri="{D42A27DB-BD31-4B8C-83A1-F6EECF244321}">
                <p14:modId xmlns:p14="http://schemas.microsoft.com/office/powerpoint/2010/main" val="2623375895"/>
              </p:ext>
            </p:extLst>
          </p:nvPr>
        </p:nvGraphicFramePr>
        <p:xfrm>
          <a:off x="1731146" y="1523276"/>
          <a:ext cx="2166151" cy="1228802"/>
        </p:xfrm>
        <a:graphic>
          <a:graphicData uri="http://schemas.openxmlformats.org/presentationml/2006/ole">
            <mc:AlternateContent xmlns:mc="http://schemas.openxmlformats.org/markup-compatibility/2006">
              <mc:Choice xmlns:v="urn:schemas-microsoft-com:vml" Requires="v">
                <p:oleObj name="Worksheet" r:id="rId2" imgW="1607643" imgH="738958" progId="Excel.Sheet.12">
                  <p:embed/>
                </p:oleObj>
              </mc:Choice>
              <mc:Fallback>
                <p:oleObj name="Worksheet" r:id="rId2" imgW="1607643" imgH="738958" progId="Excel.Sheet.12">
                  <p:embed/>
                  <p:pic>
                    <p:nvPicPr>
                      <p:cNvPr id="0" name=""/>
                      <p:cNvPicPr/>
                      <p:nvPr/>
                    </p:nvPicPr>
                    <p:blipFill>
                      <a:blip r:embed="rId3"/>
                      <a:stretch>
                        <a:fillRect/>
                      </a:stretch>
                    </p:blipFill>
                    <p:spPr>
                      <a:xfrm>
                        <a:off x="1731146" y="1523276"/>
                        <a:ext cx="2166151" cy="1228802"/>
                      </a:xfrm>
                      <a:prstGeom prst="rect">
                        <a:avLst/>
                      </a:prstGeom>
                    </p:spPr>
                  </p:pic>
                </p:oleObj>
              </mc:Fallback>
            </mc:AlternateContent>
          </a:graphicData>
        </a:graphic>
      </p:graphicFrame>
      <p:graphicFrame>
        <p:nvGraphicFramePr>
          <p:cNvPr id="5" name="Chart 4">
            <a:extLst>
              <a:ext uri="{FF2B5EF4-FFF2-40B4-BE49-F238E27FC236}">
                <a16:creationId xmlns:a16="http://schemas.microsoft.com/office/drawing/2014/main" id="{DE340134-0287-BF26-2C11-490A18BE9CB4}"/>
              </a:ext>
            </a:extLst>
          </p:cNvPr>
          <p:cNvGraphicFramePr>
            <a:graphicFrameLocks/>
          </p:cNvGraphicFramePr>
          <p:nvPr>
            <p:extLst>
              <p:ext uri="{D42A27DB-BD31-4B8C-83A1-F6EECF244321}">
                <p14:modId xmlns:p14="http://schemas.microsoft.com/office/powerpoint/2010/main" val="3327185277"/>
              </p:ext>
            </p:extLst>
          </p:nvPr>
        </p:nvGraphicFramePr>
        <p:xfrm>
          <a:off x="1413905" y="3069454"/>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FBEB7F9B-D9EF-1E73-204D-FE01526B041A}"/>
              </a:ext>
            </a:extLst>
          </p:cNvPr>
          <p:cNvGraphicFramePr>
            <a:graphicFrameLocks/>
          </p:cNvGraphicFramePr>
          <p:nvPr>
            <p:extLst>
              <p:ext uri="{D42A27DB-BD31-4B8C-83A1-F6EECF244321}">
                <p14:modId xmlns:p14="http://schemas.microsoft.com/office/powerpoint/2010/main" val="228748877"/>
              </p:ext>
            </p:extLst>
          </p:nvPr>
        </p:nvGraphicFramePr>
        <p:xfrm>
          <a:off x="7524217" y="3069454"/>
          <a:ext cx="4572000" cy="27432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Object 7">
            <a:extLst>
              <a:ext uri="{FF2B5EF4-FFF2-40B4-BE49-F238E27FC236}">
                <a16:creationId xmlns:a16="http://schemas.microsoft.com/office/drawing/2014/main" id="{585AA248-04F6-8930-8A13-BCE77F019DC0}"/>
              </a:ext>
            </a:extLst>
          </p:cNvPr>
          <p:cNvGraphicFramePr>
            <a:graphicFrameLocks noChangeAspect="1"/>
          </p:cNvGraphicFramePr>
          <p:nvPr>
            <p:extLst>
              <p:ext uri="{D42A27DB-BD31-4B8C-83A1-F6EECF244321}">
                <p14:modId xmlns:p14="http://schemas.microsoft.com/office/powerpoint/2010/main" val="3289284218"/>
              </p:ext>
            </p:extLst>
          </p:nvPr>
        </p:nvGraphicFramePr>
        <p:xfrm>
          <a:off x="8670310" y="1248973"/>
          <a:ext cx="2694376" cy="1391589"/>
        </p:xfrm>
        <a:graphic>
          <a:graphicData uri="http://schemas.openxmlformats.org/presentationml/2006/ole">
            <mc:AlternateContent xmlns:mc="http://schemas.openxmlformats.org/markup-compatibility/2006">
              <mc:Choice xmlns:v="urn:schemas-microsoft-com:vml" Requires="v">
                <p:oleObj name="Worksheet" r:id="rId6" imgW="2072498" imgH="738958" progId="Excel.Sheet.12">
                  <p:embed/>
                </p:oleObj>
              </mc:Choice>
              <mc:Fallback>
                <p:oleObj name="Worksheet" r:id="rId6" imgW="2072498" imgH="738958" progId="Excel.Sheet.12">
                  <p:embed/>
                  <p:pic>
                    <p:nvPicPr>
                      <p:cNvPr id="0" name=""/>
                      <p:cNvPicPr/>
                      <p:nvPr/>
                    </p:nvPicPr>
                    <p:blipFill>
                      <a:blip r:embed="rId7"/>
                      <a:stretch>
                        <a:fillRect/>
                      </a:stretch>
                    </p:blipFill>
                    <p:spPr>
                      <a:xfrm>
                        <a:off x="8670310" y="1248973"/>
                        <a:ext cx="2694376" cy="1391589"/>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1107CC3B-3B1D-FD05-AD9A-DAF9A15C9B45}"/>
              </a:ext>
            </a:extLst>
          </p:cNvPr>
          <p:cNvSpPr txBox="1"/>
          <p:nvPr/>
        </p:nvSpPr>
        <p:spPr>
          <a:xfrm>
            <a:off x="4469363" y="1523276"/>
            <a:ext cx="3825342" cy="1169551"/>
          </a:xfrm>
          <a:prstGeom prst="rect">
            <a:avLst/>
          </a:prstGeom>
          <a:noFill/>
        </p:spPr>
        <p:txBody>
          <a:bodyPr wrap="square" rtlCol="0">
            <a:spAutoFit/>
          </a:bodyPr>
          <a:lstStyle/>
          <a:p>
            <a:r>
              <a:rPr lang="en-US" dirty="0"/>
              <a:t>     </a:t>
            </a:r>
            <a:r>
              <a:rPr lang="en-US" b="1" u="sng" dirty="0"/>
              <a:t>Key Insights</a:t>
            </a:r>
            <a:r>
              <a:rPr lang="en-US" dirty="0"/>
              <a:t>:</a:t>
            </a:r>
          </a:p>
          <a:p>
            <a:endParaRPr lang="en-US" dirty="0"/>
          </a:p>
          <a:p>
            <a:r>
              <a:rPr lang="en-US" dirty="0"/>
              <a:t>- </a:t>
            </a:r>
            <a:r>
              <a:rPr lang="en-US" sz="1600" dirty="0"/>
              <a:t>Karimnagar and </a:t>
            </a:r>
            <a:r>
              <a:rPr lang="en-US" sz="1600" dirty="0" err="1"/>
              <a:t>Jangaon</a:t>
            </a:r>
            <a:r>
              <a:rPr lang="en-US" sz="1600" dirty="0"/>
              <a:t> are the least districts based on CAGR.</a:t>
            </a:r>
            <a:endParaRPr lang="en-US" dirty="0"/>
          </a:p>
        </p:txBody>
      </p:sp>
      <p:sp>
        <p:nvSpPr>
          <p:cNvPr id="6" name="Arrow: Right 5">
            <a:extLst>
              <a:ext uri="{FF2B5EF4-FFF2-40B4-BE49-F238E27FC236}">
                <a16:creationId xmlns:a16="http://schemas.microsoft.com/office/drawing/2014/main" id="{2C433F0B-DC92-B48B-248A-49BFB6ACBFE9}"/>
              </a:ext>
            </a:extLst>
          </p:cNvPr>
          <p:cNvSpPr/>
          <p:nvPr/>
        </p:nvSpPr>
        <p:spPr>
          <a:xfrm>
            <a:off x="4469363" y="1651519"/>
            <a:ext cx="261257" cy="13995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91986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TM03457496[[fn=Parallax]]</Template>
  <TotalTime>162</TotalTime>
  <Words>834</Words>
  <Application>Microsoft Office PowerPoint</Application>
  <PresentationFormat>Widescreen</PresentationFormat>
  <Paragraphs>122</Paragraphs>
  <Slides>15</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15</vt:i4>
      </vt:variant>
    </vt:vector>
  </HeadingPairs>
  <TitlesOfParts>
    <vt:vector size="23" baseType="lpstr">
      <vt:lpstr>-apple-system</vt:lpstr>
      <vt:lpstr>Arial</vt:lpstr>
      <vt:lpstr>Calibri</vt:lpstr>
      <vt:lpstr>Corbel</vt:lpstr>
      <vt:lpstr>Open Sans</vt:lpstr>
      <vt:lpstr>Parallax</vt:lpstr>
      <vt:lpstr>Worksheet</vt:lpstr>
      <vt:lpstr>Microsoft Excel Worksheet</vt:lpstr>
      <vt:lpstr>Revitalizing Telangana Tourism</vt:lpstr>
      <vt:lpstr>PowerPoint Presentation</vt:lpstr>
      <vt:lpstr>PowerPoint Presentation</vt:lpstr>
      <vt:lpstr>PowerPoint Presentation</vt:lpstr>
      <vt:lpstr>PowerPoint Presentation</vt:lpstr>
      <vt:lpstr> Data Insights and Visualizations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Revitalizing Telangana Tourism</dc:title>
  <dc:creator>Deepthi Kota</dc:creator>
  <cp:lastModifiedBy>Deepthi Kota</cp:lastModifiedBy>
  <cp:revision>4</cp:revision>
  <dcterms:created xsi:type="dcterms:W3CDTF">2023-05-14T17:24:57Z</dcterms:created>
  <dcterms:modified xsi:type="dcterms:W3CDTF">2023-05-16T17:32:52Z</dcterms:modified>
</cp:coreProperties>
</file>

<file path=docProps/thumbnail.jpeg>
</file>